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485" r:id="rId2"/>
    <p:sldId id="486" r:id="rId3"/>
    <p:sldId id="487" r:id="rId4"/>
    <p:sldId id="284" r:id="rId5"/>
    <p:sldId id="488" r:id="rId6"/>
    <p:sldId id="285" r:id="rId7"/>
    <p:sldId id="491" r:id="rId8"/>
    <p:sldId id="489" r:id="rId9"/>
    <p:sldId id="490" r:id="rId10"/>
    <p:sldId id="492" r:id="rId11"/>
    <p:sldId id="493" r:id="rId12"/>
    <p:sldId id="494" r:id="rId13"/>
    <p:sldId id="363" r:id="rId14"/>
    <p:sldId id="393" r:id="rId15"/>
    <p:sldId id="394" r:id="rId16"/>
    <p:sldId id="395" r:id="rId17"/>
    <p:sldId id="397" r:id="rId18"/>
    <p:sldId id="396" r:id="rId19"/>
    <p:sldId id="398" r:id="rId20"/>
    <p:sldId id="399" r:id="rId21"/>
    <p:sldId id="400" r:id="rId22"/>
    <p:sldId id="411" r:id="rId23"/>
    <p:sldId id="412" r:id="rId24"/>
    <p:sldId id="401" r:id="rId25"/>
    <p:sldId id="403" r:id="rId26"/>
    <p:sldId id="404" r:id="rId27"/>
    <p:sldId id="405" r:id="rId28"/>
    <p:sldId id="406" r:id="rId29"/>
    <p:sldId id="407" r:id="rId30"/>
    <p:sldId id="408" r:id="rId31"/>
    <p:sldId id="417" r:id="rId32"/>
    <p:sldId id="4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485"/>
            <p14:sldId id="486"/>
            <p14:sldId id="487"/>
            <p14:sldId id="284"/>
          </p14:sldIdLst>
        </p14:section>
        <p14:section name="Using Remix 3D to Search for Models" id="{6844172C-9703-4DC7-908A-C23538616A3C}">
          <p14:sldIdLst>
            <p14:sldId id="488"/>
            <p14:sldId id="285"/>
            <p14:sldId id="491"/>
            <p14:sldId id="489"/>
            <p14:sldId id="490"/>
            <p14:sldId id="492"/>
            <p14:sldId id="493"/>
            <p14:sldId id="494"/>
            <p14:sldId id="363"/>
            <p14:sldId id="393"/>
            <p14:sldId id="394"/>
            <p14:sldId id="395"/>
            <p14:sldId id="397"/>
            <p14:sldId id="396"/>
            <p14:sldId id="398"/>
            <p14:sldId id="399"/>
            <p14:sldId id="400"/>
            <p14:sldId id="411"/>
            <p14:sldId id="412"/>
            <p14:sldId id="401"/>
            <p14:sldId id="403"/>
            <p14:sldId id="404"/>
            <p14:sldId id="405"/>
            <p14:sldId id="406"/>
            <p14:sldId id="407"/>
            <p14:sldId id="408"/>
            <p14:sldId id="417"/>
            <p14:sldId id="4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EA7CEA"/>
    <a:srgbClr val="FFFF66"/>
    <a:srgbClr val="FF0066"/>
    <a:srgbClr val="FF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91038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smtClean="0"/>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smtClean="0"/>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smtClean="0"/>
              <a:t>Edit Master text styles</a:t>
            </a:r>
          </a:p>
          <a:p>
            <a:pPr lvl="1"/>
            <a:r>
              <a:rPr lang="en-US" smtClean="0"/>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smtClean="0"/>
              <a:t>Edit Master text styles</a:t>
            </a:r>
          </a:p>
          <a:p>
            <a:pPr lvl="1"/>
            <a:r>
              <a:rPr lang="en-US" smtClean="0"/>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smtClean="0"/>
              <a:t>Edit Master text styles</a:t>
            </a:r>
          </a:p>
          <a:p>
            <a:pPr lvl="1"/>
            <a:r>
              <a:rPr lang="en-US" smtClean="0"/>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smtClean="0"/>
              <a:t>Edit Master text styles</a:t>
            </a:r>
          </a:p>
          <a:p>
            <a:pPr lvl="1"/>
            <a:r>
              <a:rPr lang="en-US" smtClean="0"/>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smtClean="0"/>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8/13/2020</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pngimg.com/download/502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hyperlink" Target="mailto:meetk@tekskillsinc.net" TargetMode="External"/><Relationship Id="rId5" Type="http://schemas.openxmlformats.org/officeDocument/2006/relationships/hyperlink" Target="mailto:agarwalmeet@rediffmail.com" TargetMode="External"/><Relationship Id="rId4" Type="http://schemas.openxmlformats.org/officeDocument/2006/relationships/hyperlink" Target="http://pngimg.com/download/502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ndiawris.gov.in/" TargetMode="External"/><Relationship Id="rId2" Type="http://schemas.openxmlformats.org/officeDocument/2006/relationships/hyperlink" Target="tamcnhp.com/wims/"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F0D3AF-DCAB-414B-B5CD-C060C72813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88526"/>
            <a:ext cx="12192000" cy="6946526"/>
          </a:xfrm>
          <a:prstGeom prst="rect">
            <a:avLst/>
          </a:prstGeom>
          <a:solidFill>
            <a:schemeClr val="bg1"/>
          </a:solidFill>
        </p:spPr>
      </p:pic>
      <p:sp>
        <p:nvSpPr>
          <p:cNvPr id="3" name="Rectangle 1"/>
          <p:cNvSpPr/>
          <p:nvPr/>
        </p:nvSpPr>
        <p:spPr>
          <a:xfrm>
            <a:off x="447850" y="161132"/>
            <a:ext cx="11564979" cy="3566650"/>
          </a:xfrm>
          <a:custGeom>
            <a:avLst/>
            <a:gdLst>
              <a:gd name="connsiteX0" fmla="*/ 0 w 2457450"/>
              <a:gd name="connsiteY0" fmla="*/ 0 h 2627009"/>
              <a:gd name="connsiteX1" fmla="*/ 2457450 w 2457450"/>
              <a:gd name="connsiteY1" fmla="*/ 0 h 2627009"/>
              <a:gd name="connsiteX2" fmla="*/ 2457450 w 2457450"/>
              <a:gd name="connsiteY2" fmla="*/ 2627009 h 2627009"/>
              <a:gd name="connsiteX3" fmla="*/ 0 w 2457450"/>
              <a:gd name="connsiteY3" fmla="*/ 2627009 h 2627009"/>
              <a:gd name="connsiteX4" fmla="*/ 0 w 2457450"/>
              <a:gd name="connsiteY4" fmla="*/ 0 h 2627009"/>
              <a:gd name="connsiteX0" fmla="*/ 0 w 2457450"/>
              <a:gd name="connsiteY0" fmla="*/ 0 h 2627009"/>
              <a:gd name="connsiteX1" fmla="*/ 2457450 w 2457450"/>
              <a:gd name="connsiteY1" fmla="*/ 0 h 2627009"/>
              <a:gd name="connsiteX2" fmla="*/ 2457450 w 2457450"/>
              <a:gd name="connsiteY2" fmla="*/ 2207909 h 2627009"/>
              <a:gd name="connsiteX3" fmla="*/ 0 w 2457450"/>
              <a:gd name="connsiteY3" fmla="*/ 2627009 h 2627009"/>
              <a:gd name="connsiteX4" fmla="*/ 0 w 2457450"/>
              <a:gd name="connsiteY4" fmla="*/ 0 h 2627009"/>
              <a:gd name="connsiteX0" fmla="*/ 0 w 2468213"/>
              <a:gd name="connsiteY0" fmla="*/ 0 h 2627009"/>
              <a:gd name="connsiteX1" fmla="*/ 2468213 w 2468213"/>
              <a:gd name="connsiteY1" fmla="*/ 161438 h 2627009"/>
              <a:gd name="connsiteX2" fmla="*/ 2457450 w 2468213"/>
              <a:gd name="connsiteY2" fmla="*/ 2207909 h 2627009"/>
              <a:gd name="connsiteX3" fmla="*/ 0 w 2468213"/>
              <a:gd name="connsiteY3" fmla="*/ 2627009 h 2627009"/>
              <a:gd name="connsiteX4" fmla="*/ 0 w 2468213"/>
              <a:gd name="connsiteY4" fmla="*/ 0 h 2627009"/>
              <a:gd name="connsiteX0" fmla="*/ 0 w 2468213"/>
              <a:gd name="connsiteY0" fmla="*/ 21525 h 2465571"/>
              <a:gd name="connsiteX1" fmla="*/ 2468213 w 2468213"/>
              <a:gd name="connsiteY1" fmla="*/ 0 h 2465571"/>
              <a:gd name="connsiteX2" fmla="*/ 2457450 w 2468213"/>
              <a:gd name="connsiteY2" fmla="*/ 2046471 h 2465571"/>
              <a:gd name="connsiteX3" fmla="*/ 0 w 2468213"/>
              <a:gd name="connsiteY3" fmla="*/ 2465571 h 2465571"/>
              <a:gd name="connsiteX4" fmla="*/ 0 w 2468213"/>
              <a:gd name="connsiteY4" fmla="*/ 21525 h 2465571"/>
              <a:gd name="connsiteX0" fmla="*/ 0 w 2468213"/>
              <a:gd name="connsiteY0" fmla="*/ 0 h 2476334"/>
              <a:gd name="connsiteX1" fmla="*/ 2468213 w 2468213"/>
              <a:gd name="connsiteY1" fmla="*/ 10763 h 2476334"/>
              <a:gd name="connsiteX2" fmla="*/ 2457450 w 2468213"/>
              <a:gd name="connsiteY2" fmla="*/ 2057234 h 2476334"/>
              <a:gd name="connsiteX3" fmla="*/ 0 w 2468213"/>
              <a:gd name="connsiteY3" fmla="*/ 2476334 h 2476334"/>
              <a:gd name="connsiteX4" fmla="*/ 0 w 2468213"/>
              <a:gd name="connsiteY4" fmla="*/ 0 h 2476334"/>
              <a:gd name="connsiteX0" fmla="*/ 0 w 2468213"/>
              <a:gd name="connsiteY0" fmla="*/ 10762 h 2465571"/>
              <a:gd name="connsiteX1" fmla="*/ 2468213 w 2468213"/>
              <a:gd name="connsiteY1" fmla="*/ 0 h 2465571"/>
              <a:gd name="connsiteX2" fmla="*/ 2457450 w 2468213"/>
              <a:gd name="connsiteY2" fmla="*/ 2046471 h 2465571"/>
              <a:gd name="connsiteX3" fmla="*/ 0 w 2468213"/>
              <a:gd name="connsiteY3" fmla="*/ 2465571 h 2465571"/>
              <a:gd name="connsiteX4" fmla="*/ 0 w 2468213"/>
              <a:gd name="connsiteY4" fmla="*/ 10762 h 2465571"/>
              <a:gd name="connsiteX0" fmla="*/ 8830 w 2468213"/>
              <a:gd name="connsiteY0" fmla="*/ 15177 h 2465571"/>
              <a:gd name="connsiteX1" fmla="*/ 2468213 w 2468213"/>
              <a:gd name="connsiteY1" fmla="*/ 0 h 2465571"/>
              <a:gd name="connsiteX2" fmla="*/ 2457450 w 2468213"/>
              <a:gd name="connsiteY2" fmla="*/ 2046471 h 2465571"/>
              <a:gd name="connsiteX3" fmla="*/ 0 w 2468213"/>
              <a:gd name="connsiteY3" fmla="*/ 2465571 h 2465571"/>
              <a:gd name="connsiteX4" fmla="*/ 8830 w 2468213"/>
              <a:gd name="connsiteY4" fmla="*/ 15177 h 2465571"/>
              <a:gd name="connsiteX0" fmla="*/ 8830 w 2468213"/>
              <a:gd name="connsiteY0" fmla="*/ 1931 h 2465571"/>
              <a:gd name="connsiteX1" fmla="*/ 2468213 w 2468213"/>
              <a:gd name="connsiteY1" fmla="*/ 0 h 2465571"/>
              <a:gd name="connsiteX2" fmla="*/ 2457450 w 2468213"/>
              <a:gd name="connsiteY2" fmla="*/ 2046471 h 2465571"/>
              <a:gd name="connsiteX3" fmla="*/ 0 w 2468213"/>
              <a:gd name="connsiteY3" fmla="*/ 2465571 h 2465571"/>
              <a:gd name="connsiteX4" fmla="*/ 8830 w 2468213"/>
              <a:gd name="connsiteY4" fmla="*/ 1931 h 2465571"/>
              <a:gd name="connsiteX0" fmla="*/ 8830 w 2468213"/>
              <a:gd name="connsiteY0" fmla="*/ 1931 h 2465571"/>
              <a:gd name="connsiteX1" fmla="*/ 2468213 w 2468213"/>
              <a:gd name="connsiteY1" fmla="*/ 0 h 2465571"/>
              <a:gd name="connsiteX2" fmla="*/ 2457450 w 2468213"/>
              <a:gd name="connsiteY2" fmla="*/ 2022663 h 2465571"/>
              <a:gd name="connsiteX3" fmla="*/ 0 w 2468213"/>
              <a:gd name="connsiteY3" fmla="*/ 2465571 h 2465571"/>
              <a:gd name="connsiteX4" fmla="*/ 8830 w 2468213"/>
              <a:gd name="connsiteY4" fmla="*/ 1931 h 246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213" h="2465571">
                <a:moveTo>
                  <a:pt x="8830" y="1931"/>
                </a:moveTo>
                <a:lnTo>
                  <a:pt x="2468213" y="0"/>
                </a:lnTo>
                <a:cubicBezTo>
                  <a:pt x="2464625" y="682157"/>
                  <a:pt x="2461038" y="1340506"/>
                  <a:pt x="2457450" y="2022663"/>
                </a:cubicBezTo>
                <a:lnTo>
                  <a:pt x="0" y="2465571"/>
                </a:lnTo>
                <a:cubicBezTo>
                  <a:pt x="2943" y="1648773"/>
                  <a:pt x="5887" y="818729"/>
                  <a:pt x="8830" y="1931"/>
                </a:cubicBez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3600" b="1" dirty="0">
                <a:solidFill>
                  <a:srgbClr val="0070C0"/>
                </a:solidFill>
                <a:latin typeface="Century Gothic" panose="020B0502020202020204" pitchFamily="34" charset="0"/>
                <a:ea typeface="Tahoma" panose="020B0604030504040204" pitchFamily="34" charset="0"/>
                <a:cs typeface="Tahoma" panose="020B0604030504040204" pitchFamily="34" charset="0"/>
              </a:rPr>
              <a:t>Water Information Management </a:t>
            </a:r>
            <a:r>
              <a:rPr lang="en-IN" sz="3600" b="1" dirty="0" smtClean="0">
                <a:solidFill>
                  <a:srgbClr val="0070C0"/>
                </a:solidFill>
                <a:latin typeface="Century Gothic" panose="020B0502020202020204" pitchFamily="34" charset="0"/>
                <a:ea typeface="Tahoma" panose="020B0604030504040204" pitchFamily="34" charset="0"/>
                <a:cs typeface="Tahoma" panose="020B0604030504040204" pitchFamily="34" charset="0"/>
              </a:rPr>
              <a:t>System (WIMS)</a:t>
            </a:r>
            <a:endParaRPr lang="en-IN" sz="3600" b="1" dirty="0">
              <a:solidFill>
                <a:srgbClr val="0070C0"/>
              </a:solidFill>
              <a:latin typeface="Century Gothic" panose="020B0502020202020204" pitchFamily="34" charset="0"/>
              <a:ea typeface="Tahoma" panose="020B0604030504040204" pitchFamily="34" charset="0"/>
              <a:cs typeface="Tahoma" panose="020B0604030504040204" pitchFamily="34" charset="0"/>
            </a:endParaRPr>
          </a:p>
          <a:p>
            <a:pPr algn="ctr"/>
            <a:endParaRPr lang="en-IN" sz="3598" b="1" dirty="0">
              <a:solidFill>
                <a:schemeClr val="tx1"/>
              </a:solidFill>
              <a:latin typeface="Century Gothic" panose="020B0502020202020204" pitchFamily="34" charset="0"/>
              <a:ea typeface="Tahoma" panose="020B0604030504040204" pitchFamily="34" charset="0"/>
              <a:cs typeface="Tahoma" panose="020B0604030504040204" pitchFamily="34" charset="0"/>
            </a:endParaRPr>
          </a:p>
          <a:p>
            <a:pPr algn="ctr"/>
            <a:endParaRPr lang="en-IN" sz="3598" b="1" dirty="0">
              <a:solidFill>
                <a:schemeClr val="tx1"/>
              </a:solidFill>
              <a:latin typeface="Century Gothic" panose="020B0502020202020204" pitchFamily="34" charset="0"/>
              <a:ea typeface="Tahoma" panose="020B0604030504040204" pitchFamily="34" charset="0"/>
              <a:cs typeface="Tahoma" panose="020B0604030504040204" pitchFamily="34" charset="0"/>
            </a:endParaRPr>
          </a:p>
          <a:p>
            <a:pPr algn="ctr"/>
            <a:endParaRPr lang="en-IN" sz="3598" b="1" dirty="0">
              <a:solidFill>
                <a:schemeClr val="tx1"/>
              </a:solidFill>
              <a:latin typeface="Century Gothic" panose="020B0502020202020204" pitchFamily="34" charset="0"/>
              <a:ea typeface="Tahoma" panose="020B0604030504040204" pitchFamily="34" charset="0"/>
              <a:cs typeface="Tahoma" panose="020B0604030504040204" pitchFamily="34" charset="0"/>
            </a:endParaRPr>
          </a:p>
          <a:p>
            <a:pPr algn="ctr"/>
            <a:r>
              <a:rPr lang="en-IN" sz="3998" b="1" dirty="0" smtClean="0">
                <a:solidFill>
                  <a:schemeClr val="tx1">
                    <a:lumMod val="95000"/>
                    <a:lumOff val="5000"/>
                  </a:schemeClr>
                </a:solidFill>
                <a:latin typeface="Century Gothic" panose="020B0502020202020204" pitchFamily="34" charset="0"/>
                <a:ea typeface="Tahoma" panose="020B0604030504040204" pitchFamily="34" charset="0"/>
                <a:cs typeface="Tahoma" panose="020B0604030504040204" pitchFamily="34" charset="0"/>
              </a:rPr>
              <a:t>National </a:t>
            </a:r>
            <a:r>
              <a:rPr lang="en-IN" sz="3998" b="1" dirty="0">
                <a:solidFill>
                  <a:schemeClr val="tx1">
                    <a:lumMod val="95000"/>
                    <a:lumOff val="5000"/>
                  </a:schemeClr>
                </a:solidFill>
                <a:latin typeface="Century Gothic" panose="020B0502020202020204" pitchFamily="34" charset="0"/>
                <a:ea typeface="Tahoma" panose="020B0604030504040204" pitchFamily="34" charset="0"/>
                <a:cs typeface="Tahoma" panose="020B0604030504040204" pitchFamily="34" charset="0"/>
              </a:rPr>
              <a:t>Hydrology </a:t>
            </a:r>
            <a:r>
              <a:rPr lang="en-IN" sz="3998" b="1" dirty="0" smtClean="0">
                <a:solidFill>
                  <a:schemeClr val="tx1">
                    <a:lumMod val="95000"/>
                    <a:lumOff val="5000"/>
                  </a:schemeClr>
                </a:solidFill>
                <a:latin typeface="Century Gothic" panose="020B0502020202020204" pitchFamily="34" charset="0"/>
                <a:ea typeface="Tahoma" panose="020B0604030504040204" pitchFamily="34" charset="0"/>
                <a:cs typeface="Tahoma" panose="020B0604030504040204" pitchFamily="34" charset="0"/>
              </a:rPr>
              <a:t>Project(NHP)</a:t>
            </a:r>
            <a:endParaRPr lang="en-US" sz="3998" b="1" dirty="0">
              <a:solidFill>
                <a:schemeClr val="tx1">
                  <a:lumMod val="95000"/>
                  <a:lumOff val="5000"/>
                </a:schemeClr>
              </a:solidFill>
              <a:latin typeface="Century Gothic" panose="020B0502020202020204" pitchFamily="34" charset="0"/>
            </a:endParaRPr>
          </a:p>
        </p:txBody>
      </p:sp>
      <p:pic>
        <p:nvPicPr>
          <p:cNvPr id="13" name="Picture 12">
            <a:extLst>
              <a:ext uri="{FF2B5EF4-FFF2-40B4-BE49-F238E27FC236}">
                <a16:creationId xmlns:a16="http://schemas.microsoft.com/office/drawing/2014/main" id="{116CEC54-8075-473E-ACE3-1309BF4F3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567" y="801469"/>
            <a:ext cx="2096069" cy="1700084"/>
          </a:xfrm>
          <a:prstGeom prst="rect">
            <a:avLst/>
          </a:prstGeom>
          <a:effectLst/>
        </p:spPr>
      </p:pic>
      <p:sp>
        <p:nvSpPr>
          <p:cNvPr id="5" name="Rectangle 4"/>
          <p:cNvSpPr/>
          <p:nvPr/>
        </p:nvSpPr>
        <p:spPr>
          <a:xfrm>
            <a:off x="2529324" y="4600066"/>
            <a:ext cx="7402029" cy="1815882"/>
          </a:xfrm>
          <a:prstGeom prst="rect">
            <a:avLst/>
          </a:prstGeom>
        </p:spPr>
        <p:txBody>
          <a:bodyPr wrap="square">
            <a:spAutoFit/>
          </a:bodyPr>
          <a:lstStyle/>
          <a:p>
            <a:r>
              <a:rPr lang="en-IN" sz="2800" dirty="0" smtClean="0">
                <a:solidFill>
                  <a:srgbClr val="0070C0"/>
                </a:solidFill>
              </a:rPr>
              <a:t>             </a:t>
            </a:r>
            <a:r>
              <a:rPr lang="en-IN" sz="2800" b="1" dirty="0" smtClean="0">
                <a:solidFill>
                  <a:srgbClr val="002060"/>
                </a:solidFill>
              </a:rPr>
              <a:t>Ministry </a:t>
            </a:r>
            <a:r>
              <a:rPr lang="en-IN" sz="2800" b="1" dirty="0">
                <a:solidFill>
                  <a:srgbClr val="002060"/>
                </a:solidFill>
              </a:rPr>
              <a:t>of Jal </a:t>
            </a:r>
            <a:r>
              <a:rPr lang="en-IN" sz="2800" b="1" dirty="0" smtClean="0">
                <a:solidFill>
                  <a:srgbClr val="002060"/>
                </a:solidFill>
              </a:rPr>
              <a:t>Shakti</a:t>
            </a:r>
          </a:p>
          <a:p>
            <a:r>
              <a:rPr lang="en-IN" sz="2800" b="1" dirty="0">
                <a:solidFill>
                  <a:srgbClr val="002060"/>
                </a:solidFill>
              </a:rPr>
              <a:t>Department of Water Resources, RD &amp; GR</a:t>
            </a:r>
          </a:p>
          <a:p>
            <a:endParaRPr lang="en-IN" sz="2800" b="1" dirty="0">
              <a:solidFill>
                <a:srgbClr val="002060"/>
              </a:solidFill>
            </a:endParaRPr>
          </a:p>
          <a:p>
            <a:endParaRPr lang="en-IN" sz="2800" dirty="0">
              <a:solidFill>
                <a:srgbClr val="0070C0"/>
              </a:solidFill>
            </a:endParaRPr>
          </a:p>
        </p:txBody>
      </p:sp>
    </p:spTree>
    <p:extLst>
      <p:ext uri="{BB962C8B-B14F-4D97-AF65-F5344CB8AC3E}">
        <p14:creationId xmlns:p14="http://schemas.microsoft.com/office/powerpoint/2010/main" val="780862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462908" y="279729"/>
            <a:ext cx="7017468" cy="461665"/>
          </a:xfrm>
          <a:prstGeom prst="rect">
            <a:avLst/>
          </a:prstGeom>
        </p:spPr>
        <p:txBody>
          <a:bodyPr wrap="square">
            <a:spAutoFit/>
          </a:bodyPr>
          <a:lstStyle/>
          <a:p>
            <a:pPr algn="ctr"/>
            <a:r>
              <a:rPr lang="en-US" sz="2400" b="1" dirty="0">
                <a:solidFill>
                  <a:srgbClr val="0070C0"/>
                </a:solidFill>
                <a:latin typeface="Helvetica" panose="020B0604020202020204" pitchFamily="34" charset="0"/>
              </a:rPr>
              <a:t>                 USER </a:t>
            </a:r>
            <a:r>
              <a:rPr lang="en-US" sz="2400" b="1" dirty="0">
                <a:solidFill>
                  <a:srgbClr val="0070C0"/>
                </a:solidFill>
                <a:latin typeface="Helvetica" panose="020B0604020202020204" pitchFamily="34" charset="0"/>
              </a:rPr>
              <a:t>MANAGEMENT</a:t>
            </a:r>
            <a:endParaRPr lang="en-IN" sz="2400" b="1" u="sng"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33" y="218161"/>
            <a:ext cx="845223" cy="685545"/>
          </a:xfrm>
          <a:prstGeom prst="rect">
            <a:avLst/>
          </a:prstGeom>
          <a:effectLst/>
        </p:spPr>
      </p:pic>
      <p:pic>
        <p:nvPicPr>
          <p:cNvPr id="2" name="Picture 1"/>
          <p:cNvPicPr>
            <a:picLocks noChangeAspect="1"/>
          </p:cNvPicPr>
          <p:nvPr/>
        </p:nvPicPr>
        <p:blipFill>
          <a:blip r:embed="rId3"/>
          <a:stretch>
            <a:fillRect/>
          </a:stretch>
        </p:blipFill>
        <p:spPr>
          <a:xfrm>
            <a:off x="1775520" y="2060848"/>
            <a:ext cx="8673652" cy="4104456"/>
          </a:xfrm>
          <a:prstGeom prst="rect">
            <a:avLst/>
          </a:prstGeom>
        </p:spPr>
      </p:pic>
      <p:pic>
        <p:nvPicPr>
          <p:cNvPr id="7" name="Picture 6"/>
          <p:cNvPicPr>
            <a:picLocks noChangeAspect="1"/>
          </p:cNvPicPr>
          <p:nvPr/>
        </p:nvPicPr>
        <p:blipFill>
          <a:blip r:embed="rId4"/>
          <a:stretch>
            <a:fillRect/>
          </a:stretch>
        </p:blipFill>
        <p:spPr>
          <a:xfrm>
            <a:off x="4151784" y="152401"/>
            <a:ext cx="865634" cy="751305"/>
          </a:xfrm>
          <a:prstGeom prst="rect">
            <a:avLst/>
          </a:prstGeom>
        </p:spPr>
      </p:pic>
      <p:sp>
        <p:nvSpPr>
          <p:cNvPr id="10" name="Rectangle 9"/>
          <p:cNvSpPr/>
          <p:nvPr/>
        </p:nvSpPr>
        <p:spPr>
          <a:xfrm>
            <a:off x="1415256" y="1260628"/>
            <a:ext cx="9361488" cy="57606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panose="020B0604020202020204" pitchFamily="34" charset="0"/>
              </a:rPr>
              <a:t> </a:t>
            </a:r>
            <a:r>
              <a:rPr lang="en-US" b="1" dirty="0">
                <a:solidFill>
                  <a:schemeClr val="bg1"/>
                </a:solidFill>
                <a:latin typeface="Helvetica" panose="020B0604020202020204" pitchFamily="34" charset="0"/>
              </a:rPr>
              <a:t>In </a:t>
            </a:r>
            <a:r>
              <a:rPr lang="en-US" b="1" dirty="0">
                <a:solidFill>
                  <a:schemeClr val="bg1"/>
                </a:solidFill>
                <a:latin typeface="Helvetica" panose="020B0604020202020204" pitchFamily="34" charset="0"/>
              </a:rPr>
              <a:t>WIMS Total Number of Users : 860 , Number of Agencies : 49</a:t>
            </a:r>
            <a:endParaRPr lang="en-IN" b="1" dirty="0">
              <a:solidFill>
                <a:schemeClr val="bg1"/>
              </a:solidFill>
              <a:latin typeface="Helvetica" panose="020B0604020202020204" pitchFamily="34" charset="0"/>
            </a:endParaRPr>
          </a:p>
        </p:txBody>
      </p:sp>
      <p:pic>
        <p:nvPicPr>
          <p:cNvPr id="8" name="Picture 7" descr="IndianEmble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9394" y="438299"/>
            <a:ext cx="388307" cy="6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09260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08415" y="1349235"/>
            <a:ext cx="9361488" cy="983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279" indent="-263279">
              <a:buFont typeface="Arial" panose="020B0604020202020204" pitchFamily="34" charset="0"/>
              <a:buChar char="•"/>
            </a:pPr>
            <a:endParaRPr lang="en-IN" b="1" dirty="0">
              <a:solidFill>
                <a:schemeClr val="tx1">
                  <a:lumMod val="65000"/>
                </a:schemeClr>
              </a:solidFill>
            </a:endParaRPr>
          </a:p>
        </p:txBody>
      </p:sp>
      <p:sp>
        <p:nvSpPr>
          <p:cNvPr id="6" name="Rectangle 5"/>
          <p:cNvSpPr/>
          <p:nvPr/>
        </p:nvSpPr>
        <p:spPr>
          <a:xfrm>
            <a:off x="2372309" y="284218"/>
            <a:ext cx="8228022" cy="523220"/>
          </a:xfrm>
          <a:prstGeom prst="rect">
            <a:avLst/>
          </a:prstGeom>
        </p:spPr>
        <p:txBody>
          <a:bodyPr wrap="square">
            <a:spAutoFit/>
          </a:bodyPr>
          <a:lstStyle/>
          <a:p>
            <a:pPr algn="ctr"/>
            <a:r>
              <a:rPr lang="en-US" sz="2800" b="1" dirty="0">
                <a:solidFill>
                  <a:srgbClr val="0070C0"/>
                </a:solidFill>
                <a:latin typeface="Helvetica" panose="020B0604020202020204" pitchFamily="34" charset="0"/>
              </a:rPr>
              <a:t>      USER MANAGEMENT</a:t>
            </a:r>
            <a:endParaRPr lang="en-IN" sz="2800" b="1" u="sng" dirty="0">
              <a:solidFill>
                <a:srgbClr val="0070C0"/>
              </a:solidFill>
            </a:endParaRPr>
          </a:p>
        </p:txBody>
      </p:sp>
      <p:sp>
        <p:nvSpPr>
          <p:cNvPr id="8" name="Rectangle 7"/>
          <p:cNvSpPr/>
          <p:nvPr/>
        </p:nvSpPr>
        <p:spPr>
          <a:xfrm>
            <a:off x="5497856" y="3248293"/>
            <a:ext cx="5558383" cy="53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279" indent="-263279">
              <a:buFont typeface="Arial" panose="020B0604020202020204" pitchFamily="34" charset="0"/>
              <a:buChar char="•"/>
            </a:pPr>
            <a:endParaRPr lang="en-IN" sz="1228" b="1" dirty="0">
              <a:solidFill>
                <a:schemeClr val="tx1">
                  <a:lumMod val="6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92" y="284218"/>
            <a:ext cx="845223" cy="685545"/>
          </a:xfrm>
          <a:prstGeom prst="rect">
            <a:avLst/>
          </a:prstGeom>
          <a:effectLst/>
        </p:spPr>
      </p:pic>
      <p:pic>
        <p:nvPicPr>
          <p:cNvPr id="3" name="Picture 2"/>
          <p:cNvPicPr>
            <a:picLocks noChangeAspect="1"/>
          </p:cNvPicPr>
          <p:nvPr/>
        </p:nvPicPr>
        <p:blipFill>
          <a:blip r:embed="rId3"/>
          <a:stretch>
            <a:fillRect/>
          </a:stretch>
        </p:blipFill>
        <p:spPr>
          <a:xfrm>
            <a:off x="3408577" y="263525"/>
            <a:ext cx="865634" cy="751305"/>
          </a:xfrm>
          <a:prstGeom prst="rect">
            <a:avLst/>
          </a:prstGeom>
        </p:spPr>
      </p:pic>
      <p:sp>
        <p:nvSpPr>
          <p:cNvPr id="7" name="Rectangle 6"/>
          <p:cNvSpPr/>
          <p:nvPr/>
        </p:nvSpPr>
        <p:spPr>
          <a:xfrm>
            <a:off x="1820770" y="1248009"/>
            <a:ext cx="8536779" cy="5078313"/>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User</a:t>
            </a:r>
            <a:r>
              <a:rPr lang="en-GB" dirty="0">
                <a:latin typeface="Arial" panose="020B0604020202020204" pitchFamily="34" charset="0"/>
                <a:cs typeface="Arial" panose="020B0604020202020204" pitchFamily="34" charset="0"/>
              </a:rPr>
              <a:t>: A person using application. This can by an employee or a contractor </a:t>
            </a:r>
            <a:r>
              <a:rPr lang="en-GB" dirty="0">
                <a:latin typeface="Arial" panose="020B0604020202020204" pitchFamily="34" charset="0"/>
                <a:cs typeface="Arial" panose="020B0604020202020204" pitchFamily="34" charset="0"/>
              </a:rPr>
              <a:t>who is </a:t>
            </a:r>
            <a:r>
              <a:rPr lang="en-GB" dirty="0">
                <a:latin typeface="Arial" panose="020B0604020202020204" pitchFamily="34" charset="0"/>
                <a:cs typeface="Arial" panose="020B0604020202020204" pitchFamily="34" charset="0"/>
              </a:rPr>
              <a:t>using the application.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User</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Permission</a:t>
            </a:r>
            <a:r>
              <a:rPr lang="en-GB" dirty="0">
                <a:latin typeface="Arial" panose="020B0604020202020204" pitchFamily="34" charset="0"/>
                <a:cs typeface="Arial" panose="020B0604020202020204" pitchFamily="34" charset="0"/>
              </a:rPr>
              <a:t>: Defined permissions assigned to a </a:t>
            </a:r>
            <a:r>
              <a:rPr lang="en-GB" b="1" dirty="0">
                <a:latin typeface="Arial" panose="020B0604020202020204" pitchFamily="34" charset="0"/>
                <a:cs typeface="Arial" panose="020B0604020202020204" pitchFamily="34" charset="0"/>
              </a:rPr>
              <a:t>User.</a:t>
            </a:r>
            <a:r>
              <a:rPr lang="en-GB" dirty="0">
                <a:latin typeface="Arial" panose="020B0604020202020204" pitchFamily="34" charset="0"/>
                <a:cs typeface="Arial" panose="020B0604020202020204" pitchFamily="34" charset="0"/>
              </a:rPr>
              <a:t> WIMS has following predefined permissions</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No Edit</a:t>
            </a:r>
            <a:r>
              <a:rPr lang="en-GB" dirty="0">
                <a:latin typeface="Arial" panose="020B0604020202020204" pitchFamily="34" charset="0"/>
                <a:cs typeface="Arial" panose="020B0604020202020204" pitchFamily="34" charset="0"/>
              </a:rPr>
              <a:t>: The user has only view permission.</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Data Entry</a:t>
            </a:r>
            <a:r>
              <a:rPr lang="en-GB" dirty="0">
                <a:latin typeface="Arial" panose="020B0604020202020204" pitchFamily="34" charset="0"/>
                <a:cs typeface="Arial" panose="020B0604020202020204" pitchFamily="34" charset="0"/>
              </a:rPr>
              <a:t>: The user has data entry permission. Permission level is (Data Entry+ View Only)</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Data In Charge</a:t>
            </a:r>
            <a:r>
              <a:rPr lang="en-GB" dirty="0">
                <a:latin typeface="Arial" panose="020B0604020202020204" pitchFamily="34" charset="0"/>
                <a:cs typeface="Arial" panose="020B0604020202020204" pitchFamily="34" charset="0"/>
              </a:rPr>
              <a:t>: The user has data entry and validation permission. Permission level is (Data In charge + Data Entry View Only)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Admin:</a:t>
            </a:r>
            <a:r>
              <a:rPr lang="en-GB" dirty="0">
                <a:latin typeface="Arial" panose="020B0604020202020204" pitchFamily="34" charset="0"/>
                <a:cs typeface="Arial" panose="020B0604020202020204" pitchFamily="34" charset="0"/>
              </a:rPr>
              <a:t> A special </a:t>
            </a:r>
            <a:r>
              <a:rPr lang="en-GB" b="1" dirty="0">
                <a:latin typeface="Arial" panose="020B0604020202020204" pitchFamily="34" charset="0"/>
                <a:cs typeface="Arial" panose="020B0604020202020204" pitchFamily="34" charset="0"/>
              </a:rPr>
              <a:t>User</a:t>
            </a:r>
            <a:r>
              <a:rPr lang="en-GB" dirty="0">
                <a:latin typeface="Arial" panose="020B0604020202020204" pitchFamily="34" charset="0"/>
                <a:cs typeface="Arial" panose="020B0604020202020204" pitchFamily="34" charset="0"/>
              </a:rPr>
              <a:t> which has all permissions (edit / validate) on all modules. He can also create new users. Permission level is (Admin + Data In charge + Data Entry View Only</a:t>
            </a:r>
            <a:r>
              <a:rPr lang="en-GB" dirty="0">
                <a:latin typeface="Arial" panose="020B0604020202020204" pitchFamily="34" charset="0"/>
                <a:cs typeface="Arial" panose="020B0604020202020204" pitchFamily="34" charset="0"/>
              </a:rPr>
              <a:t>) of Agency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Super Admin : </a:t>
            </a:r>
            <a:r>
              <a:rPr lang="en-GB" dirty="0">
                <a:latin typeface="Arial" panose="020B0604020202020204" pitchFamily="34" charset="0"/>
                <a:cs typeface="Arial" panose="020B0604020202020204" pitchFamily="34" charset="0"/>
              </a:rPr>
              <a:t>Super Admin has the Super User Permission of  WIMS on all agencies</a:t>
            </a:r>
            <a:endParaRPr lang="en-GB" dirty="0">
              <a:latin typeface="Arial" panose="020B0604020202020204" pitchFamily="34" charset="0"/>
              <a:cs typeface="Arial" panose="020B0604020202020204" pitchFamily="34" charset="0"/>
            </a:endParaRPr>
          </a:p>
        </p:txBody>
      </p:sp>
      <p:pic>
        <p:nvPicPr>
          <p:cNvPr id="9" name="Picture 8" descr="IndianEmble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5918" y="408640"/>
            <a:ext cx="388307" cy="6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8849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457228" y="631364"/>
            <a:ext cx="7017468" cy="461665"/>
          </a:xfrm>
          <a:prstGeom prst="rect">
            <a:avLst/>
          </a:prstGeom>
        </p:spPr>
        <p:txBody>
          <a:bodyPr wrap="square">
            <a:spAutoFit/>
          </a:bodyPr>
          <a:lstStyle/>
          <a:p>
            <a:pPr algn="ctr"/>
            <a:r>
              <a:rPr lang="en-US" sz="2400" b="1" dirty="0">
                <a:solidFill>
                  <a:srgbClr val="0070C0"/>
                </a:solidFill>
                <a:latin typeface="Helvetica" panose="020B0604020202020204" pitchFamily="34" charset="0"/>
              </a:rPr>
              <a:t>                 USER </a:t>
            </a:r>
            <a:r>
              <a:rPr lang="en-US" sz="2400" b="1" dirty="0">
                <a:solidFill>
                  <a:srgbClr val="0070C0"/>
                </a:solidFill>
                <a:latin typeface="Helvetica" panose="020B0604020202020204" pitchFamily="34" charset="0"/>
              </a:rPr>
              <a:t>MANAGEMENT</a:t>
            </a:r>
            <a:endParaRPr lang="en-IN" sz="2400" b="1" u="sng"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50" y="305371"/>
            <a:ext cx="845223" cy="685545"/>
          </a:xfrm>
          <a:prstGeom prst="rect">
            <a:avLst/>
          </a:prstGeom>
          <a:effectLst/>
        </p:spPr>
      </p:pic>
      <p:pic>
        <p:nvPicPr>
          <p:cNvPr id="7" name="Picture 6"/>
          <p:cNvPicPr>
            <a:picLocks noChangeAspect="1"/>
          </p:cNvPicPr>
          <p:nvPr/>
        </p:nvPicPr>
        <p:blipFill>
          <a:blip r:embed="rId3"/>
          <a:stretch>
            <a:fillRect/>
          </a:stretch>
        </p:blipFill>
        <p:spPr>
          <a:xfrm>
            <a:off x="3244714" y="486545"/>
            <a:ext cx="865634" cy="751305"/>
          </a:xfrm>
          <a:prstGeom prst="rect">
            <a:avLst/>
          </a:prstGeom>
        </p:spPr>
      </p:pic>
      <p:pic>
        <p:nvPicPr>
          <p:cNvPr id="3" name="Picture 2"/>
          <p:cNvPicPr>
            <a:picLocks noChangeAspect="1"/>
          </p:cNvPicPr>
          <p:nvPr/>
        </p:nvPicPr>
        <p:blipFill>
          <a:blip r:embed="rId4"/>
          <a:stretch>
            <a:fillRect/>
          </a:stretch>
        </p:blipFill>
        <p:spPr>
          <a:xfrm>
            <a:off x="703385" y="1484784"/>
            <a:ext cx="9811571" cy="4896544"/>
          </a:xfrm>
          <a:prstGeom prst="rect">
            <a:avLst/>
          </a:prstGeom>
        </p:spPr>
      </p:pic>
      <p:pic>
        <p:nvPicPr>
          <p:cNvPr id="8" name="Picture 7" descr="IndianEmble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0874" y="495173"/>
            <a:ext cx="388307" cy="6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2416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endParaRPr lang="en-IN"/>
          </a:p>
        </p:txBody>
      </p:sp>
      <p:sp>
        <p:nvSpPr>
          <p:cNvPr id="2" name="Title 1"/>
          <p:cNvSpPr>
            <a:spLocks noGrp="1"/>
          </p:cNvSpPr>
          <p:nvPr>
            <p:ph type="title"/>
          </p:nvPr>
        </p:nvSpPr>
        <p:spPr/>
        <p:txBody>
          <a:bodyPr>
            <a:normAutofit/>
          </a:bodyPr>
          <a:lstStyle/>
          <a:p>
            <a:r>
              <a:rPr lang="en-IN" sz="1600" dirty="0" smtClean="0">
                <a:latin typeface="Arial" panose="020B0604020202020204" pitchFamily="34" charset="0"/>
                <a:cs typeface="Arial" panose="020B0604020202020204" pitchFamily="34" charset="0"/>
              </a:rPr>
              <a:t>Click on “User </a:t>
            </a:r>
            <a:r>
              <a:rPr lang="en-IN" sz="1600" smtClean="0">
                <a:latin typeface="Arial" panose="020B0604020202020204" pitchFamily="34" charset="0"/>
                <a:cs typeface="Arial" panose="020B0604020202020204" pitchFamily="34" charset="0"/>
              </a:rPr>
              <a:t>Management “Navigator </a:t>
            </a:r>
            <a:r>
              <a:rPr lang="en-IN" sz="1600" dirty="0" smtClean="0">
                <a:latin typeface="Arial" panose="020B0604020202020204" pitchFamily="34" charset="0"/>
                <a:cs typeface="Arial" panose="020B0604020202020204" pitchFamily="34" charset="0"/>
              </a:rPr>
              <a:t>button. User Management icon is displayed on screen</a:t>
            </a:r>
            <a:endParaRPr lang="en-IN"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4434" y="1196391"/>
            <a:ext cx="10935008" cy="4980573"/>
          </a:xfrm>
          <a:prstGeom prst="rect">
            <a:avLst/>
          </a:prstGeom>
        </p:spPr>
      </p:pic>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3092" y="178616"/>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73239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4434" y="448629"/>
            <a:ext cx="10143284" cy="451704"/>
          </a:xfrm>
        </p:spPr>
        <p:txBody>
          <a:bodyPr>
            <a:normAutofit fontScale="90000"/>
          </a:bodyPr>
          <a:lstStyle/>
          <a:p>
            <a:r>
              <a:rPr lang="en-IN" sz="2200" b="1" dirty="0" smtClean="0">
                <a:solidFill>
                  <a:srgbClr val="FF0000"/>
                </a:solidFill>
                <a:latin typeface="Arial Black" panose="020B0A04020102020204" pitchFamily="34" charset="0"/>
                <a:cs typeface="Arial" panose="020B0604020202020204" pitchFamily="34" charset="0"/>
              </a:rPr>
              <a:t>Users: </a:t>
            </a:r>
            <a:r>
              <a:rPr lang="en-IN" sz="1800" dirty="0" smtClean="0">
                <a:latin typeface="Arial" panose="020B0604020202020204" pitchFamily="34" charset="0"/>
                <a:cs typeface="Arial" panose="020B0604020202020204" pitchFamily="34" charset="0"/>
              </a:rPr>
              <a:t>Click on </a:t>
            </a:r>
            <a:r>
              <a:rPr lang="en-IN" sz="1800" b="1" dirty="0" smtClean="0">
                <a:latin typeface="Arial" panose="020B0604020202020204" pitchFamily="34" charset="0"/>
                <a:cs typeface="Arial" panose="020B0604020202020204" pitchFamily="34" charset="0"/>
              </a:rPr>
              <a:t>“Users” </a:t>
            </a:r>
            <a:r>
              <a:rPr lang="en-IN" sz="1800" dirty="0" smtClean="0">
                <a:latin typeface="Arial" panose="020B0604020202020204" pitchFamily="34" charset="0"/>
                <a:cs typeface="Arial" panose="020B0604020202020204" pitchFamily="34" charset="0"/>
              </a:rPr>
              <a:t>button on User Management page. All the existing users are listed on screen. </a:t>
            </a:r>
            <a:endParaRPr lang="en-IN"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57238" y="1197731"/>
            <a:ext cx="10525052" cy="5318624"/>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4762" y="180161"/>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10636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stretch>
            <a:fillRect/>
          </a:stretch>
        </p:blipFill>
        <p:spPr>
          <a:xfrm>
            <a:off x="719821" y="1123406"/>
            <a:ext cx="10515601" cy="5264331"/>
          </a:xfrm>
          <a:prstGeom prst="rect">
            <a:avLst/>
          </a:prstGeom>
        </p:spPr>
      </p:pic>
      <p:sp>
        <p:nvSpPr>
          <p:cNvPr id="4" name="Title 3"/>
          <p:cNvSpPr>
            <a:spLocks noGrp="1"/>
          </p:cNvSpPr>
          <p:nvPr>
            <p:ph type="title"/>
          </p:nvPr>
        </p:nvSpPr>
        <p:spPr>
          <a:xfrm>
            <a:off x="719821" y="779929"/>
            <a:ext cx="10983132" cy="468713"/>
          </a:xfrm>
        </p:spPr>
        <p:txBody>
          <a:bodyPr>
            <a:normAutofit fontScale="90000"/>
          </a:bodyPr>
          <a:lstStyle/>
          <a:p>
            <a:r>
              <a:rPr lang="en-IN" sz="2200" b="1" dirty="0" smtClean="0">
                <a:solidFill>
                  <a:srgbClr val="FF0000"/>
                </a:solidFill>
                <a:latin typeface="Arial Black" panose="020B0A04020102020204" pitchFamily="34" charset="0"/>
              </a:rPr>
              <a:t>Roles </a:t>
            </a:r>
            <a:r>
              <a:rPr lang="en-IN" sz="2200" b="1" dirty="0" smtClean="0">
                <a:solidFill>
                  <a:srgbClr val="FF0000"/>
                </a:solidFill>
                <a:latin typeface="Arial Black" panose="020B0A04020102020204" pitchFamily="34" charset="0"/>
                <a:cs typeface="Arial" panose="020B0604020202020204" pitchFamily="34" charset="0"/>
              </a:rPr>
              <a:t>: </a:t>
            </a:r>
            <a:r>
              <a:rPr lang="en-IN" sz="1800" dirty="0">
                <a:latin typeface="Arial" panose="020B0604020202020204" pitchFamily="34" charset="0"/>
                <a:cs typeface="Arial" panose="020B0604020202020204" pitchFamily="34" charset="0"/>
              </a:rPr>
              <a:t>Click on </a:t>
            </a:r>
            <a:r>
              <a:rPr lang="en-IN" sz="1800" dirty="0" smtClean="0">
                <a:latin typeface="Arial" panose="020B0604020202020204" pitchFamily="34" charset="0"/>
                <a:cs typeface="Arial" panose="020B0604020202020204" pitchFamily="34" charset="0"/>
              </a:rPr>
              <a:t>roles </a:t>
            </a:r>
            <a:r>
              <a:rPr lang="en-IN" sz="1800" dirty="0">
                <a:latin typeface="Arial" panose="020B0604020202020204" pitchFamily="34" charset="0"/>
                <a:cs typeface="Arial" panose="020B0604020202020204" pitchFamily="34" charset="0"/>
              </a:rPr>
              <a:t>button on User Management page. All the existing </a:t>
            </a:r>
            <a:r>
              <a:rPr lang="en-IN" sz="1800" dirty="0" smtClean="0">
                <a:latin typeface="Arial" panose="020B0604020202020204" pitchFamily="34" charset="0"/>
                <a:cs typeface="Arial" panose="020B0604020202020204" pitchFamily="34" charset="0"/>
              </a:rPr>
              <a:t>roles </a:t>
            </a:r>
            <a:r>
              <a:rPr lang="en-IN" sz="1800" dirty="0">
                <a:latin typeface="Arial" panose="020B0604020202020204" pitchFamily="34" charset="0"/>
                <a:cs typeface="Arial" panose="020B0604020202020204" pitchFamily="34" charset="0"/>
              </a:rPr>
              <a:t>are listed on screen. </a:t>
            </a:r>
            <a:r>
              <a:rPr lang="en-IN" dirty="0">
                <a:latin typeface="Arial" panose="020B0604020202020204" pitchFamily="34" charset="0"/>
                <a:cs typeface="Arial" panose="020B0604020202020204" pitchFamily="34" charset="0"/>
              </a:rPr>
              <a:t/>
            </a:r>
            <a:br>
              <a:rPr lang="en-IN" dirty="0">
                <a:latin typeface="Arial" panose="020B0604020202020204" pitchFamily="34" charset="0"/>
                <a:cs typeface="Arial" panose="020B0604020202020204" pitchFamily="34" charset="0"/>
              </a:rPr>
            </a:br>
            <a:endParaRPr lang="en-IN" sz="2000" dirty="0"/>
          </a:p>
        </p:txBody>
      </p:sp>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5422" y="260580"/>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70989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stretch>
            <a:fillRect/>
          </a:stretch>
        </p:blipFill>
        <p:spPr>
          <a:xfrm>
            <a:off x="550926" y="1097280"/>
            <a:ext cx="10565565" cy="5407388"/>
          </a:xfrm>
          <a:prstGeom prst="rect">
            <a:avLst/>
          </a:prstGeom>
        </p:spPr>
      </p:pic>
      <p:sp>
        <p:nvSpPr>
          <p:cNvPr id="4" name="Title 3"/>
          <p:cNvSpPr>
            <a:spLocks noGrp="1"/>
          </p:cNvSpPr>
          <p:nvPr>
            <p:ph type="title"/>
          </p:nvPr>
        </p:nvSpPr>
        <p:spPr/>
        <p:txBody>
          <a:bodyPr>
            <a:normAutofit/>
          </a:bodyPr>
          <a:lstStyle/>
          <a:p>
            <a:r>
              <a:rPr lang="en-IN" sz="1800" b="1" dirty="0" smtClean="0">
                <a:solidFill>
                  <a:srgbClr val="FF0000"/>
                </a:solidFill>
                <a:latin typeface="Arial" panose="020B0604020202020204" pitchFamily="34" charset="0"/>
                <a:cs typeface="Arial" panose="020B0604020202020204" pitchFamily="34" charset="0"/>
              </a:rPr>
              <a:t>Create User: </a:t>
            </a:r>
            <a:r>
              <a:rPr lang="en-IN" sz="1600" dirty="0" smtClean="0">
                <a:latin typeface="Arial" panose="020B0604020202020204" pitchFamily="34" charset="0"/>
                <a:cs typeface="Arial" panose="020B0604020202020204" pitchFamily="34" charset="0"/>
              </a:rPr>
              <a:t>Click on Create User button.  New User Creation Page is opened on screen.</a:t>
            </a:r>
            <a:endParaRPr lang="en-IN" sz="1600" dirty="0">
              <a:latin typeface="Arial Black" panose="020B0A04020102020204" pitchFamily="34" charset="0"/>
            </a:endParaRPr>
          </a:p>
        </p:txBody>
      </p:sp>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234454"/>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03934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9423" y="783771"/>
            <a:ext cx="10567698" cy="412620"/>
          </a:xfrm>
        </p:spPr>
        <p:txBody>
          <a:bodyPr>
            <a:normAutofit fontScale="90000"/>
          </a:bodyPr>
          <a:lstStyle/>
          <a:p>
            <a:r>
              <a:rPr lang="en-IN" sz="1800" dirty="0" smtClean="0">
                <a:latin typeface="Arial" panose="020B0604020202020204" pitchFamily="34" charset="0"/>
                <a:cs typeface="Arial" panose="020B0604020202020204" pitchFamily="34" charset="0"/>
              </a:rPr>
              <a:t>- Enter all the mandatory fields Login id , Password , Confirm password , Name, Email. Phone and Designation.</a:t>
            </a:r>
            <a:r>
              <a:rPr lang="en-IN" dirty="0" smtClean="0"/>
              <a:t/>
            </a:r>
            <a:br>
              <a:rPr lang="en-IN" dirty="0" smtClean="0"/>
            </a:br>
            <a:r>
              <a:rPr lang="en-IN" dirty="0"/>
              <a:t>-</a:t>
            </a:r>
            <a:r>
              <a:rPr lang="en-IN" sz="2000" b="1" dirty="0" smtClean="0">
                <a:latin typeface="Arial" panose="020B0604020202020204" pitchFamily="34" charset="0"/>
                <a:cs typeface="Arial" panose="020B0604020202020204" pitchFamily="34" charset="0"/>
              </a:rPr>
              <a:t>Add </a:t>
            </a:r>
            <a:r>
              <a:rPr lang="en-IN" sz="2000" b="1" dirty="0">
                <a:latin typeface="Arial" panose="020B0604020202020204" pitchFamily="34" charset="0"/>
                <a:cs typeface="Arial" panose="020B0604020202020204" pitchFamily="34" charset="0"/>
              </a:rPr>
              <a:t>Agency &amp; Permission</a:t>
            </a:r>
            <a:r>
              <a:rPr lang="en-IN" sz="2000" dirty="0" smtClean="0">
                <a:latin typeface="Arial" panose="020B0604020202020204" pitchFamily="34" charset="0"/>
                <a:cs typeface="Arial" panose="020B0604020202020204" pitchFamily="34" charset="0"/>
              </a:rPr>
              <a:t>: </a:t>
            </a:r>
            <a:r>
              <a:rPr lang="en-IN" sz="1800" dirty="0" smtClean="0">
                <a:latin typeface="Arial" panose="020B0604020202020204" pitchFamily="34" charset="0"/>
                <a:cs typeface="Arial" panose="020B0604020202020204" pitchFamily="34" charset="0"/>
              </a:rPr>
              <a:t>Select the agency , state/regional office, circle office/district, divisional office/tehsil, sub divisional office/block, section office/village and permission(Data Entry, Data </a:t>
            </a:r>
            <a:r>
              <a:rPr lang="en-IN" sz="1800" dirty="0" err="1" smtClean="0">
                <a:latin typeface="Arial" panose="020B0604020202020204" pitchFamily="34" charset="0"/>
                <a:cs typeface="Arial" panose="020B0604020202020204" pitchFamily="34" charset="0"/>
              </a:rPr>
              <a:t>Incharge</a:t>
            </a:r>
            <a:r>
              <a:rPr lang="en-IN" sz="1800" dirty="0" smtClean="0">
                <a:latin typeface="Arial" panose="020B0604020202020204" pitchFamily="34" charset="0"/>
                <a:cs typeface="Arial" panose="020B0604020202020204" pitchFamily="34" charset="0"/>
              </a:rPr>
              <a:t>, No Edit) to the user at the time of new user creation</a:t>
            </a:r>
            <a:endParaRPr lang="en-IN"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79423" y="1489166"/>
            <a:ext cx="10567698" cy="5093152"/>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333565"/>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80703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1600" dirty="0" smtClean="0">
                <a:latin typeface="Arial" panose="020B0604020202020204" pitchFamily="34" charset="0"/>
                <a:cs typeface="Arial" panose="020B0604020202020204" pitchFamily="34" charset="0"/>
              </a:rPr>
              <a:t>- Click on “Save “button to add the agency. Agency will be successfully added to particular user</a:t>
            </a:r>
            <a:endParaRPr lang="en-IN"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04434" y="1196391"/>
            <a:ext cx="10773315" cy="5304421"/>
          </a:xfrm>
          <a:prstGeom prst="rect">
            <a:avLst/>
          </a:prstGeom>
        </p:spPr>
      </p:pic>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208666"/>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67593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sz="1800" dirty="0" smtClean="0">
                <a:latin typeface="Arial" panose="020B0604020202020204" pitchFamily="34" charset="0"/>
                <a:cs typeface="Arial" panose="020B0604020202020204" pitchFamily="34" charset="0"/>
              </a:rPr>
              <a:t>- </a:t>
            </a:r>
            <a:r>
              <a:rPr lang="en-IN" sz="1800" b="1" dirty="0" smtClean="0">
                <a:latin typeface="Arial" panose="020B0604020202020204" pitchFamily="34" charset="0"/>
                <a:cs typeface="Arial" panose="020B0604020202020204" pitchFamily="34" charset="0"/>
              </a:rPr>
              <a:t>Assigned Roles </a:t>
            </a:r>
            <a:r>
              <a:rPr lang="en-IN" sz="1800" dirty="0" smtClean="0">
                <a:latin typeface="Arial" panose="020B0604020202020204" pitchFamily="34" charset="0"/>
                <a:cs typeface="Arial" panose="020B0604020202020204" pitchFamily="34" charset="0"/>
              </a:rPr>
              <a:t>:Select the user role  from available roles list and assign role to the user. </a:t>
            </a:r>
            <a:br>
              <a:rPr lang="en-IN" sz="1800" dirty="0" smtClean="0">
                <a:latin typeface="Arial" panose="020B0604020202020204" pitchFamily="34" charset="0"/>
                <a:cs typeface="Arial" panose="020B0604020202020204" pitchFamily="34" charset="0"/>
              </a:rPr>
            </a:br>
            <a:r>
              <a:rPr lang="en-IN" sz="1800" dirty="0" smtClean="0">
                <a:latin typeface="Arial" panose="020B0604020202020204" pitchFamily="34" charset="0"/>
                <a:cs typeface="Arial" panose="020B0604020202020204" pitchFamily="34" charset="0"/>
              </a:rPr>
              <a:t>- Click on “Save” button. User will be created based on agency permission and assigned role.” </a:t>
            </a:r>
            <a:br>
              <a:rPr lang="en-IN" sz="1800" dirty="0" smtClean="0">
                <a:latin typeface="Arial" panose="020B0604020202020204" pitchFamily="34" charset="0"/>
                <a:cs typeface="Arial" panose="020B0604020202020204" pitchFamily="34" charset="0"/>
              </a:rPr>
            </a:br>
            <a:r>
              <a:rPr lang="en-IN" sz="1800" dirty="0">
                <a:latin typeface="Arial" panose="020B0604020202020204" pitchFamily="34" charset="0"/>
                <a:cs typeface="Arial" panose="020B0604020202020204" pitchFamily="34" charset="0"/>
              </a:rPr>
              <a:t> </a:t>
            </a:r>
            <a:r>
              <a:rPr lang="en-IN" sz="1800" dirty="0" smtClean="0">
                <a:latin typeface="Arial" panose="020B0604020202020204" pitchFamily="34" charset="0"/>
                <a:cs typeface="Arial" panose="020B0604020202020204" pitchFamily="34" charset="0"/>
              </a:rPr>
              <a:t>  New User is created successfully “ is displayed on Screen.</a:t>
            </a:r>
            <a:br>
              <a:rPr lang="en-IN" sz="1800" dirty="0" smtClean="0">
                <a:latin typeface="Arial" panose="020B0604020202020204" pitchFamily="34" charset="0"/>
                <a:cs typeface="Arial" panose="020B0604020202020204" pitchFamily="34" charset="0"/>
              </a:rPr>
            </a:br>
            <a:r>
              <a:rPr lang="en-IN" sz="1800" dirty="0" smtClean="0">
                <a:latin typeface="Arial" panose="020B0604020202020204" pitchFamily="34" charset="0"/>
                <a:cs typeface="Arial" panose="020B0604020202020204" pitchFamily="34" charset="0"/>
              </a:rPr>
              <a:t>-</a:t>
            </a:r>
            <a:r>
              <a:rPr lang="en-IN" sz="1800" b="1" dirty="0" smtClean="0">
                <a:latin typeface="Arial" panose="020B0604020202020204" pitchFamily="34" charset="0"/>
                <a:cs typeface="Arial" panose="020B0604020202020204" pitchFamily="34" charset="0"/>
              </a:rPr>
              <a:t>Clear: </a:t>
            </a:r>
            <a:r>
              <a:rPr lang="en-IN" sz="1800" dirty="0" smtClean="0">
                <a:latin typeface="Arial" panose="020B0604020202020204" pitchFamily="34" charset="0"/>
                <a:cs typeface="Arial" panose="020B0604020202020204" pitchFamily="34" charset="0"/>
              </a:rPr>
              <a:t>If you want to clear the fields data, use clear button to clear all the details</a:t>
            </a:r>
            <a:endParaRPr lang="en-IN"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04434" y="1575582"/>
            <a:ext cx="11349718" cy="5043452"/>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94510" y="208666"/>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7356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a:xfrm>
            <a:off x="35706" y="759387"/>
            <a:ext cx="11969060" cy="3196799"/>
          </a:xfrm>
          <a:gradFill flip="none" rotWithShape="1">
            <a:gsLst>
              <a:gs pos="83000">
                <a:schemeClr val="bg1"/>
              </a:gs>
              <a:gs pos="100000">
                <a:schemeClr val="bg1"/>
              </a:gs>
            </a:gsLst>
            <a:lin ang="5400000" scaled="1"/>
            <a:tileRect/>
          </a:gradFill>
        </p:spPr>
        <p:txBody>
          <a:bodyPr/>
          <a:lstStyle/>
          <a:p>
            <a:pPr algn="ctr"/>
            <a:r>
              <a:rPr lang="en-GB" sz="3600" b="1" dirty="0" smtClean="0">
                <a:solidFill>
                  <a:schemeClr val="tx2"/>
                </a:solidFill>
              </a:rPr>
              <a:t/>
            </a:r>
            <a:br>
              <a:rPr lang="en-GB" sz="3600" b="1" dirty="0" smtClean="0">
                <a:solidFill>
                  <a:schemeClr val="tx2"/>
                </a:solidFill>
              </a:rPr>
            </a:br>
            <a:r>
              <a:rPr lang="en-GB" sz="3600" b="1" dirty="0">
                <a:solidFill>
                  <a:schemeClr val="tx2"/>
                </a:solidFill>
              </a:rPr>
              <a:t/>
            </a:r>
            <a:br>
              <a:rPr lang="en-GB" sz="3600" b="1" dirty="0">
                <a:solidFill>
                  <a:schemeClr val="tx2"/>
                </a:solidFill>
              </a:rPr>
            </a:br>
            <a:r>
              <a:rPr lang="en-GB" sz="3600" b="1" dirty="0" smtClean="0">
                <a:solidFill>
                  <a:schemeClr val="tx2"/>
                </a:solidFill>
              </a:rPr>
              <a:t>               </a:t>
            </a:r>
            <a:br>
              <a:rPr lang="en-GB" sz="3600" b="1" dirty="0" smtClean="0">
                <a:solidFill>
                  <a:schemeClr val="tx2"/>
                </a:solidFill>
              </a:rPr>
            </a:br>
            <a:r>
              <a:rPr lang="en-GB" sz="3600" b="1" dirty="0" smtClean="0">
                <a:solidFill>
                  <a:srgbClr val="FF0000"/>
                </a:solidFill>
                <a:latin typeface="Arial" panose="020B0604020202020204" pitchFamily="34" charset="0"/>
                <a:cs typeface="Arial" panose="020B0604020202020204" pitchFamily="34" charset="0"/>
              </a:rPr>
              <a:t>On Webinar Online WIMS Training Session</a:t>
            </a:r>
            <a:r>
              <a:rPr lang="en-GB" sz="3600" b="1" dirty="0" smtClean="0">
                <a:solidFill>
                  <a:srgbClr val="FF0000"/>
                </a:solidFill>
                <a:latin typeface="Bahnschrift SemiCondensed" panose="020B0502040204020203" pitchFamily="34" charset="0"/>
                <a:cs typeface="Arial" panose="020B0604020202020204" pitchFamily="34" charset="0"/>
              </a:rPr>
              <a:t/>
            </a:r>
            <a:br>
              <a:rPr lang="en-GB" sz="3600" b="1" dirty="0" smtClean="0">
                <a:solidFill>
                  <a:srgbClr val="FF0000"/>
                </a:solidFill>
                <a:latin typeface="Bahnschrift SemiCondensed" panose="020B0502040204020203" pitchFamily="34" charset="0"/>
                <a:cs typeface="Arial" panose="020B0604020202020204" pitchFamily="34" charset="0"/>
              </a:rPr>
            </a:br>
            <a:r>
              <a:rPr lang="en-IN" sz="2800" b="1" dirty="0" smtClean="0">
                <a:solidFill>
                  <a:srgbClr val="FF0000"/>
                </a:solidFill>
                <a:latin typeface="Bahnschrift SemiCondensed" panose="020B0502040204020203" pitchFamily="34" charset="0"/>
                <a:cs typeface="Arial" panose="020B0604020202020204" pitchFamily="34" charset="0"/>
              </a:rPr>
              <a:t>     </a:t>
            </a:r>
            <a:r>
              <a:rPr lang="en-IN" sz="2800" b="1" dirty="0" smtClean="0">
                <a:solidFill>
                  <a:srgbClr val="FF0000"/>
                </a:solidFill>
                <a:latin typeface="Arial" panose="020B0604020202020204" pitchFamily="34" charset="0"/>
                <a:cs typeface="Arial" panose="020B0604020202020204" pitchFamily="34" charset="0"/>
              </a:rPr>
              <a:t>(Surface Water and Ground Water)</a:t>
            </a:r>
            <a:endParaRPr lang="en-US" sz="2800" b="1" dirty="0">
              <a:solidFill>
                <a:srgbClr val="FF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675248" y="4014069"/>
            <a:ext cx="11329517" cy="2623798"/>
          </a:xfrm>
          <a:gradFill>
            <a:gsLst>
              <a:gs pos="0">
                <a:schemeClr val="bg1"/>
              </a:gs>
              <a:gs pos="74000">
                <a:schemeClr val="bg1"/>
              </a:gs>
              <a:gs pos="83000">
                <a:schemeClr val="bg1"/>
              </a:gs>
              <a:gs pos="100000">
                <a:schemeClr val="bg1"/>
              </a:gs>
            </a:gsLst>
            <a:lin ang="5400000" scaled="1"/>
          </a:gradFill>
        </p:spPr>
        <p:txBody>
          <a:bodyPr/>
          <a:lstStyle/>
          <a:p>
            <a:pPr algn="ctr"/>
            <a:r>
              <a:rPr lang="en-IN" sz="3600" b="1" dirty="0" smtClean="0">
                <a:solidFill>
                  <a:srgbClr val="002060"/>
                </a:solidFill>
                <a:latin typeface="Arial" panose="020B0604020202020204" pitchFamily="34" charset="0"/>
                <a:cs typeface="Arial" panose="020B0604020202020204" pitchFamily="34" charset="0"/>
              </a:rPr>
              <a:t>Topic : </a:t>
            </a:r>
            <a:r>
              <a:rPr lang="en-IN" sz="3600" b="1" dirty="0" smtClean="0">
                <a:solidFill>
                  <a:srgbClr val="002060"/>
                </a:solidFill>
                <a:latin typeface="Arial" panose="020B0604020202020204" pitchFamily="34" charset="0"/>
                <a:cs typeface="Arial" panose="020B0604020202020204" pitchFamily="34" charset="0"/>
              </a:rPr>
              <a:t>User Management in </a:t>
            </a:r>
            <a:r>
              <a:rPr lang="en-IN" sz="3600" b="1" dirty="0" smtClean="0">
                <a:solidFill>
                  <a:srgbClr val="002060"/>
                </a:solidFill>
                <a:latin typeface="Arial" panose="020B0604020202020204" pitchFamily="34" charset="0"/>
                <a:cs typeface="Arial" panose="020B0604020202020204" pitchFamily="34" charset="0"/>
              </a:rPr>
              <a:t>WIMS</a:t>
            </a:r>
          </a:p>
          <a:p>
            <a:pPr algn="ctr"/>
            <a:r>
              <a:rPr lang="en-IN" sz="2800" b="1" dirty="0" smtClean="0">
                <a:solidFill>
                  <a:srgbClr val="002060"/>
                </a:solidFill>
                <a:latin typeface="Arial" panose="020B0604020202020204" pitchFamily="34" charset="0"/>
                <a:cs typeface="Arial" panose="020B0604020202020204" pitchFamily="34" charset="0"/>
              </a:rPr>
              <a:t>Date of Training : </a:t>
            </a:r>
            <a:r>
              <a:rPr lang="en-IN" sz="2800" b="1" dirty="0" smtClean="0">
                <a:solidFill>
                  <a:srgbClr val="002060"/>
                </a:solidFill>
                <a:latin typeface="Arial" panose="020B0604020202020204" pitchFamily="34" charset="0"/>
                <a:cs typeface="Arial" panose="020B0604020202020204" pitchFamily="34" charset="0"/>
              </a:rPr>
              <a:t>13-08-2020</a:t>
            </a:r>
            <a:endParaRPr lang="en-IN" sz="2800" b="1" dirty="0" smtClean="0">
              <a:solidFill>
                <a:srgbClr val="002060"/>
              </a:solidFill>
              <a:latin typeface="Arial" panose="020B0604020202020204" pitchFamily="34" charset="0"/>
              <a:cs typeface="Arial" panose="020B0604020202020204" pitchFamily="34" charset="0"/>
            </a:endParaRPr>
          </a:p>
          <a:p>
            <a:pPr algn="ctr"/>
            <a:r>
              <a:rPr lang="en-IN" sz="3200" b="1" dirty="0" smtClean="0">
                <a:solidFill>
                  <a:srgbClr val="002060"/>
                </a:solidFill>
                <a:latin typeface="Arial" panose="020B0604020202020204" pitchFamily="34" charset="0"/>
                <a:cs typeface="Arial" panose="020B0604020202020204" pitchFamily="34" charset="0"/>
              </a:rPr>
              <a:t>Venue: </a:t>
            </a:r>
            <a:r>
              <a:rPr lang="en-IN" b="1" dirty="0" smtClean="0">
                <a:solidFill>
                  <a:srgbClr val="002060"/>
                </a:solidFill>
                <a:latin typeface="Arial" panose="020B0604020202020204" pitchFamily="34" charset="0"/>
                <a:cs typeface="Arial" panose="020B0604020202020204" pitchFamily="34" charset="0"/>
              </a:rPr>
              <a:t>Online Webinar</a:t>
            </a:r>
          </a:p>
          <a:p>
            <a:pPr algn="ctr"/>
            <a:r>
              <a:rPr lang="en-IN" sz="2800" b="1" dirty="0" smtClean="0">
                <a:solidFill>
                  <a:srgbClr val="002060"/>
                </a:solidFill>
                <a:latin typeface="Arial" panose="020B0604020202020204" pitchFamily="34" charset="0"/>
                <a:cs typeface="Arial" panose="020B0604020202020204" pitchFamily="34" charset="0"/>
              </a:rPr>
              <a:t>Organised By : </a:t>
            </a:r>
            <a:r>
              <a:rPr lang="en-GB" b="1" dirty="0">
                <a:solidFill>
                  <a:srgbClr val="002060"/>
                </a:solidFill>
                <a:latin typeface="Arial" panose="020B0604020202020204" pitchFamily="34" charset="0"/>
                <a:cs typeface="Arial" panose="020B0604020202020204" pitchFamily="34" charset="0"/>
              </a:rPr>
              <a:t>NPMU </a:t>
            </a:r>
            <a:r>
              <a:rPr lang="en-IN" b="1" dirty="0" smtClean="0">
                <a:solidFill>
                  <a:srgbClr val="002060"/>
                </a:solidFill>
                <a:latin typeface="Arial" panose="020B0604020202020204" pitchFamily="34" charset="0"/>
                <a:cs typeface="Arial" panose="020B0604020202020204" pitchFamily="34" charset="0"/>
              </a:rPr>
              <a:t>,NHP, MOWR,TAMC &amp; CWC</a:t>
            </a:r>
            <a:endParaRPr lang="en-US" b="1" dirty="0">
              <a:solidFill>
                <a:srgbClr val="00206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smtClean="0"/>
              <a:t>.</a:t>
            </a:r>
            <a:endParaRPr lang="en-US" sz="1200" dirty="0"/>
          </a:p>
          <a:p>
            <a:endParaRPr lang="en-US" sz="1200" u="sng" dirty="0"/>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049"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52" y="701504"/>
            <a:ext cx="1310182" cy="13446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017058" y="228600"/>
            <a:ext cx="964416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National Hydrological </a:t>
            </a:r>
            <a:r>
              <a:rPr lang="en-US" alt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Project(NHP</a:t>
            </a:r>
            <a:r>
              <a:rPr lang="en-US" alt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600" b="1" i="0" u="none" strike="noStrike" cap="none" normalizeH="0" baseline="0" dirty="0" smtClean="0">
              <a:ln>
                <a:noFill/>
              </a:ln>
              <a:solidFill>
                <a:srgbClr val="002060"/>
              </a:solidFill>
              <a:effectLst/>
              <a:latin typeface="Arial" panose="020B0604020202020204" pitchFamily="34" charset="0"/>
            </a:endParaRPr>
          </a:p>
        </p:txBody>
      </p:sp>
      <p:pic>
        <p:nvPicPr>
          <p:cNvPr id="9"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249" y="767544"/>
            <a:ext cx="800980" cy="125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8078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95499" y="576776"/>
            <a:ext cx="10728993" cy="772350"/>
          </a:xfrm>
        </p:spPr>
        <p:txBody>
          <a:bodyPr>
            <a:normAutofit fontScale="90000"/>
          </a:bodyPr>
          <a:lstStyle/>
          <a:p>
            <a:r>
              <a:rPr lang="en-IN" sz="2000" b="1" dirty="0" smtClean="0">
                <a:solidFill>
                  <a:srgbClr val="FF0000"/>
                </a:solidFill>
                <a:latin typeface="Arial" panose="020B0604020202020204" pitchFamily="34" charset="0"/>
                <a:cs typeface="Arial" panose="020B0604020202020204" pitchFamily="34" charset="0"/>
              </a:rPr>
              <a:t>Search User  By Login Id/ Name : </a:t>
            </a:r>
            <a:r>
              <a:rPr lang="en-IN" sz="2000" dirty="0" smtClean="0">
                <a:latin typeface="Arial" panose="020B0604020202020204" pitchFamily="34" charset="0"/>
                <a:cs typeface="Arial" panose="020B0604020202020204" pitchFamily="34" charset="0"/>
              </a:rPr>
              <a:t>You can search the user by Login Id or Name. </a:t>
            </a:r>
            <a:br>
              <a:rPr lang="en-IN" sz="2000" dirty="0" smtClean="0">
                <a:latin typeface="Arial" panose="020B0604020202020204" pitchFamily="34" charset="0"/>
                <a:cs typeface="Arial" panose="020B0604020202020204" pitchFamily="34" charset="0"/>
              </a:rPr>
            </a:br>
            <a:r>
              <a:rPr lang="en-IN" sz="2000" dirty="0" smtClean="0">
                <a:latin typeface="Arial" panose="020B0604020202020204" pitchFamily="34" charset="0"/>
                <a:cs typeface="Arial" panose="020B0604020202020204" pitchFamily="34" charset="0"/>
              </a:rPr>
              <a:t>For Example- Enter the Login Id   under login Id Column. WIMS application will automatically search out the user  login id</a:t>
            </a:r>
            <a:endParaRPr lang="en-IN"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95499" y="1632857"/>
            <a:ext cx="10873690" cy="4258492"/>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6695" y="321207"/>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3549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4435" y="644571"/>
            <a:ext cx="10720057" cy="747763"/>
          </a:xfrm>
        </p:spPr>
        <p:txBody>
          <a:bodyPr>
            <a:normAutofit/>
          </a:bodyPr>
          <a:lstStyle/>
          <a:p>
            <a:r>
              <a:rPr lang="en-IN" sz="2000" b="1" dirty="0">
                <a:solidFill>
                  <a:srgbClr val="FF0000"/>
                </a:solidFill>
                <a:latin typeface="Arial" panose="020B0604020202020204" pitchFamily="34" charset="0"/>
                <a:cs typeface="Arial" panose="020B0604020202020204" pitchFamily="34" charset="0"/>
              </a:rPr>
              <a:t>Search User  By </a:t>
            </a:r>
            <a:r>
              <a:rPr lang="en-IN" sz="2000" b="1" dirty="0" smtClean="0">
                <a:solidFill>
                  <a:srgbClr val="FF0000"/>
                </a:solidFill>
                <a:latin typeface="Arial" panose="020B0604020202020204" pitchFamily="34" charset="0"/>
                <a:cs typeface="Arial" panose="020B0604020202020204" pitchFamily="34" charset="0"/>
              </a:rPr>
              <a:t>Name: </a:t>
            </a:r>
            <a:r>
              <a:rPr lang="en-IN" sz="1800" dirty="0" smtClean="0">
                <a:latin typeface="Arial" panose="020B0604020202020204" pitchFamily="34" charset="0"/>
                <a:cs typeface="Arial" panose="020B0604020202020204" pitchFamily="34" charset="0"/>
              </a:rPr>
              <a:t>You </a:t>
            </a:r>
            <a:r>
              <a:rPr lang="en-IN" sz="1800" dirty="0">
                <a:latin typeface="Arial" panose="020B0604020202020204" pitchFamily="34" charset="0"/>
                <a:cs typeface="Arial" panose="020B0604020202020204" pitchFamily="34" charset="0"/>
              </a:rPr>
              <a:t>can search the user </a:t>
            </a:r>
            <a:r>
              <a:rPr lang="en-IN" sz="1800" dirty="0" smtClean="0">
                <a:latin typeface="Arial" panose="020B0604020202020204" pitchFamily="34" charset="0"/>
                <a:cs typeface="Arial" panose="020B0604020202020204" pitchFamily="34" charset="0"/>
              </a:rPr>
              <a:t>by name. </a:t>
            </a:r>
            <a:r>
              <a:rPr lang="en-IN" sz="1800" dirty="0">
                <a:latin typeface="Arial" panose="020B0604020202020204" pitchFamily="34" charset="0"/>
                <a:cs typeface="Arial" panose="020B0604020202020204" pitchFamily="34" charset="0"/>
              </a:rPr>
              <a:t>Enter the </a:t>
            </a:r>
            <a:r>
              <a:rPr lang="en-IN" sz="1800" dirty="0" smtClean="0">
                <a:latin typeface="Arial" panose="020B0604020202020204" pitchFamily="34" charset="0"/>
                <a:cs typeface="Arial" panose="020B0604020202020204" pitchFamily="34" charset="0"/>
              </a:rPr>
              <a:t>name under name Column</a:t>
            </a:r>
            <a:r>
              <a:rPr lang="en-IN" sz="1800" dirty="0">
                <a:latin typeface="Arial" panose="020B0604020202020204" pitchFamily="34" charset="0"/>
                <a:cs typeface="Arial" panose="020B0604020202020204" pitchFamily="34" charset="0"/>
              </a:rPr>
              <a:t>. WIMS application will automatically search out the user </a:t>
            </a:r>
            <a:r>
              <a:rPr lang="en-IN" sz="1800" dirty="0" smtClean="0">
                <a:latin typeface="Arial" panose="020B0604020202020204" pitchFamily="34" charset="0"/>
                <a:cs typeface="Arial" panose="020B0604020202020204" pitchFamily="34" charset="0"/>
              </a:rPr>
              <a:t>name </a:t>
            </a:r>
            <a:endParaRPr lang="en-IN" sz="1800" dirty="0"/>
          </a:p>
        </p:txBody>
      </p:sp>
      <p:pic>
        <p:nvPicPr>
          <p:cNvPr id="3" name="Picture 2"/>
          <p:cNvPicPr>
            <a:picLocks noChangeAspect="1"/>
          </p:cNvPicPr>
          <p:nvPr/>
        </p:nvPicPr>
        <p:blipFill>
          <a:blip r:embed="rId2"/>
          <a:stretch>
            <a:fillRect/>
          </a:stretch>
        </p:blipFill>
        <p:spPr>
          <a:xfrm>
            <a:off x="642395" y="1515290"/>
            <a:ext cx="10945172" cy="4899577"/>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4492" y="213158"/>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9724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3"/>
          </p:nvPr>
        </p:nvPicPr>
        <p:blipFill>
          <a:blip r:embed="rId2"/>
          <a:stretch>
            <a:fillRect/>
          </a:stretch>
        </p:blipFill>
        <p:spPr>
          <a:xfrm>
            <a:off x="877887" y="1800665"/>
            <a:ext cx="10436225" cy="4740811"/>
          </a:xfrm>
          <a:prstGeom prst="rect">
            <a:avLst/>
          </a:prstGeom>
        </p:spPr>
      </p:pic>
      <p:sp>
        <p:nvSpPr>
          <p:cNvPr id="4" name="Title 3"/>
          <p:cNvSpPr>
            <a:spLocks noGrp="1"/>
          </p:cNvSpPr>
          <p:nvPr>
            <p:ph type="title"/>
          </p:nvPr>
        </p:nvSpPr>
        <p:spPr>
          <a:xfrm>
            <a:off x="604434" y="448628"/>
            <a:ext cx="10143283" cy="925320"/>
          </a:xfrm>
        </p:spPr>
        <p:txBody>
          <a:bodyPr>
            <a:normAutofit fontScale="90000"/>
          </a:bodyPr>
          <a:lstStyle/>
          <a:p>
            <a:r>
              <a:rPr lang="en-IN" sz="2400" b="1" dirty="0" smtClean="0">
                <a:latin typeface="Arial Black" panose="020B0A04020102020204" pitchFamily="34" charset="0"/>
              </a:rPr>
              <a:t/>
            </a:r>
            <a:br>
              <a:rPr lang="en-IN" sz="2400" b="1" dirty="0" smtClean="0">
                <a:latin typeface="Arial Black" panose="020B0A04020102020204" pitchFamily="34" charset="0"/>
              </a:rPr>
            </a:br>
            <a:r>
              <a:rPr lang="en-IN" sz="2400" b="1" dirty="0">
                <a:latin typeface="Arial Black" panose="020B0A04020102020204" pitchFamily="34" charset="0"/>
              </a:rPr>
              <a:t/>
            </a:r>
            <a:br>
              <a:rPr lang="en-IN" sz="2400" b="1" dirty="0">
                <a:latin typeface="Arial Black" panose="020B0A04020102020204" pitchFamily="34" charset="0"/>
              </a:rPr>
            </a:br>
            <a:r>
              <a:rPr lang="en-IN" sz="2200" b="1" dirty="0">
                <a:solidFill>
                  <a:srgbClr val="FF0000"/>
                </a:solidFill>
                <a:latin typeface="Arial" panose="020B0604020202020204" pitchFamily="34" charset="0"/>
                <a:cs typeface="Arial" panose="020B0604020202020204" pitchFamily="34" charset="0"/>
              </a:rPr>
              <a:t>Edit </a:t>
            </a:r>
            <a:r>
              <a:rPr lang="en-IN" sz="2200" b="1" dirty="0" smtClean="0">
                <a:solidFill>
                  <a:srgbClr val="FF0000"/>
                </a:solidFill>
                <a:latin typeface="Arial" panose="020B0604020202020204" pitchFamily="34" charset="0"/>
                <a:cs typeface="Arial" panose="020B0604020202020204" pitchFamily="34" charset="0"/>
              </a:rPr>
              <a:t>Existing Users: </a:t>
            </a:r>
            <a:r>
              <a:rPr lang="en-IN" sz="2200" dirty="0">
                <a:latin typeface="Arial" panose="020B0604020202020204" pitchFamily="34" charset="0"/>
                <a:cs typeface="Arial" panose="020B0604020202020204" pitchFamily="34" charset="0"/>
              </a:rPr>
              <a:t>Search by user id or name. User will be listed on user management page.</a:t>
            </a:r>
            <a:br>
              <a:rPr lang="en-IN" sz="2200" dirty="0">
                <a:latin typeface="Arial" panose="020B0604020202020204" pitchFamily="34" charset="0"/>
                <a:cs typeface="Arial" panose="020B0604020202020204" pitchFamily="34" charset="0"/>
              </a:rPr>
            </a:br>
            <a:r>
              <a:rPr lang="en-IN" sz="2200" dirty="0">
                <a:latin typeface="Arial" panose="020B0604020202020204" pitchFamily="34" charset="0"/>
                <a:cs typeface="Arial" panose="020B0604020202020204" pitchFamily="34" charset="0"/>
              </a:rPr>
              <a:t>Click on edit  button. User’s  Information page is open in edit mode. Admin can edits the user ‘s details or change the password from this screen</a:t>
            </a:r>
            <a:r>
              <a:rPr lang="en-IN" sz="2400" b="1" dirty="0" smtClean="0">
                <a:latin typeface="Arial Black" panose="020B0A04020102020204" pitchFamily="34" charset="0"/>
              </a:rPr>
              <a:t/>
            </a:r>
            <a:br>
              <a:rPr lang="en-IN" sz="2400" b="1" dirty="0" smtClean="0">
                <a:latin typeface="Arial Black" panose="020B0A04020102020204" pitchFamily="34" charset="0"/>
              </a:rPr>
            </a:br>
            <a:r>
              <a:rPr lang="en-IN" sz="2400" b="1" dirty="0">
                <a:latin typeface="Arial Black" panose="020B0A04020102020204" pitchFamily="34" charset="0"/>
              </a:rPr>
              <a:t/>
            </a:r>
            <a:br>
              <a:rPr lang="en-IN" sz="2400" b="1" dirty="0">
                <a:latin typeface="Arial Black" panose="020B0A04020102020204" pitchFamily="34" charset="0"/>
              </a:rPr>
            </a:br>
            <a:endParaRPr lang="en-IN" sz="2000" dirty="0">
              <a:latin typeface="Arial" panose="020B0604020202020204" pitchFamily="34" charset="0"/>
              <a:cs typeface="Arial" panose="020B0604020202020204" pitchFamily="34" charset="0"/>
            </a:endParaRPr>
          </a:p>
        </p:txBody>
      </p:sp>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3824" y="511122"/>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67817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stretch>
            <a:fillRect/>
          </a:stretch>
        </p:blipFill>
        <p:spPr>
          <a:xfrm>
            <a:off x="925350" y="1627188"/>
            <a:ext cx="10293676" cy="4549775"/>
          </a:xfrm>
          <a:prstGeom prst="rect">
            <a:avLst/>
          </a:prstGeom>
        </p:spPr>
      </p:pic>
      <p:sp>
        <p:nvSpPr>
          <p:cNvPr id="4" name="Title 3"/>
          <p:cNvSpPr>
            <a:spLocks noGrp="1"/>
          </p:cNvSpPr>
          <p:nvPr>
            <p:ph type="title"/>
          </p:nvPr>
        </p:nvSpPr>
        <p:spPr>
          <a:xfrm>
            <a:off x="726140" y="448628"/>
            <a:ext cx="10861425" cy="1003654"/>
          </a:xfrm>
        </p:spPr>
        <p:txBody>
          <a:bodyPr>
            <a:normAutofit/>
          </a:bodyPr>
          <a:lstStyle/>
          <a:p>
            <a:r>
              <a:rPr lang="en-IN" sz="1800" dirty="0" smtClean="0">
                <a:latin typeface="Arial" panose="020B0604020202020204" pitchFamily="34" charset="0"/>
                <a:cs typeface="Arial" panose="020B0604020202020204" pitchFamily="34" charset="0"/>
              </a:rPr>
              <a:t>After clicking on “Save” button. User ‘s details are saved/updated successfully and popup message is displayed “ user saved successfully “ on screen. Application allows user to return on users list page on screen</a:t>
            </a:r>
            <a:endParaRPr lang="en-IN" sz="1800" dirty="0">
              <a:latin typeface="Arial" panose="020B0604020202020204" pitchFamily="34" charset="0"/>
              <a:cs typeface="Arial" panose="020B0604020202020204" pitchFamily="34" charset="0"/>
            </a:endParaRPr>
          </a:p>
        </p:txBody>
      </p:sp>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5" y="356590"/>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9408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stretch>
            <a:fillRect/>
          </a:stretch>
        </p:blipFill>
        <p:spPr>
          <a:xfrm>
            <a:off x="604838" y="1196390"/>
            <a:ext cx="10809389" cy="5204409"/>
          </a:xfrm>
          <a:prstGeom prst="rect">
            <a:avLst/>
          </a:prstGeom>
        </p:spPr>
      </p:pic>
      <p:sp>
        <p:nvSpPr>
          <p:cNvPr id="4" name="Title 3"/>
          <p:cNvSpPr>
            <a:spLocks noGrp="1"/>
          </p:cNvSpPr>
          <p:nvPr>
            <p:ph type="title"/>
          </p:nvPr>
        </p:nvSpPr>
        <p:spPr/>
        <p:txBody>
          <a:bodyPr>
            <a:normAutofit/>
          </a:bodyPr>
          <a:lstStyle/>
          <a:p>
            <a:r>
              <a:rPr lang="en-IN" sz="2000" b="1" dirty="0" smtClean="0">
                <a:solidFill>
                  <a:srgbClr val="FF0000"/>
                </a:solidFill>
                <a:latin typeface="Arial Black" panose="020B0A04020102020204" pitchFamily="34" charset="0"/>
              </a:rPr>
              <a:t>Create Role : </a:t>
            </a:r>
            <a:r>
              <a:rPr lang="en-IN" sz="1800" dirty="0" smtClean="0">
                <a:latin typeface="Arial" panose="020B0604020202020204" pitchFamily="34" charset="0"/>
                <a:cs typeface="Arial" panose="020B0604020202020204" pitchFamily="34" charset="0"/>
              </a:rPr>
              <a:t>Click </a:t>
            </a:r>
            <a:r>
              <a:rPr lang="en-IN" sz="1800" dirty="0">
                <a:latin typeface="Arial" panose="020B0604020202020204" pitchFamily="34" charset="0"/>
                <a:cs typeface="Arial" panose="020B0604020202020204" pitchFamily="34" charset="0"/>
              </a:rPr>
              <a:t>on Create </a:t>
            </a:r>
            <a:r>
              <a:rPr lang="en-IN" sz="1800" dirty="0" smtClean="0">
                <a:latin typeface="Arial" panose="020B0604020202020204" pitchFamily="34" charset="0"/>
                <a:cs typeface="Arial" panose="020B0604020202020204" pitchFamily="34" charset="0"/>
              </a:rPr>
              <a:t>Role </a:t>
            </a:r>
            <a:r>
              <a:rPr lang="en-IN" sz="1800" dirty="0">
                <a:latin typeface="Arial" panose="020B0604020202020204" pitchFamily="34" charset="0"/>
                <a:cs typeface="Arial" panose="020B0604020202020204" pitchFamily="34" charset="0"/>
              </a:rPr>
              <a:t>button.  New </a:t>
            </a:r>
            <a:r>
              <a:rPr lang="en-IN" sz="1800" dirty="0" smtClean="0">
                <a:latin typeface="Arial" panose="020B0604020202020204" pitchFamily="34" charset="0"/>
                <a:cs typeface="Arial" panose="020B0604020202020204" pitchFamily="34" charset="0"/>
              </a:rPr>
              <a:t>Role </a:t>
            </a:r>
            <a:r>
              <a:rPr lang="en-IN" sz="1800" dirty="0">
                <a:latin typeface="Arial" panose="020B0604020202020204" pitchFamily="34" charset="0"/>
                <a:cs typeface="Arial" panose="020B0604020202020204" pitchFamily="34" charset="0"/>
              </a:rPr>
              <a:t>Creation Page is opened on screen.</a:t>
            </a:r>
            <a:endParaRPr lang="en-IN" sz="1800" b="1" dirty="0"/>
          </a:p>
        </p:txBody>
      </p:sp>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97886" y="221022"/>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427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4434" y="448628"/>
            <a:ext cx="10255824" cy="747763"/>
          </a:xfrm>
        </p:spPr>
        <p:txBody>
          <a:bodyPr>
            <a:normAutofit/>
          </a:bodyPr>
          <a:lstStyle/>
          <a:p>
            <a:r>
              <a:rPr lang="en-IN" sz="1800" b="1" dirty="0" smtClean="0">
                <a:latin typeface="Arial" panose="020B0604020202020204" pitchFamily="34" charset="0"/>
                <a:cs typeface="Arial" panose="020B0604020202020204" pitchFamily="34" charset="0"/>
              </a:rPr>
              <a:t>Enter Role Name </a:t>
            </a:r>
            <a:r>
              <a:rPr lang="en-IN" sz="1800" dirty="0" smtClean="0">
                <a:latin typeface="Arial" panose="020B0604020202020204" pitchFamily="34" charset="0"/>
                <a:cs typeface="Arial" panose="020B0604020202020204" pitchFamily="34" charset="0"/>
              </a:rPr>
              <a:t>in respective field on Role Creation Page</a:t>
            </a:r>
            <a:endParaRPr lang="en-IN"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4434" y="1196390"/>
            <a:ext cx="10760252" cy="5204410"/>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2338" y="194599"/>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4287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31074" y="608932"/>
            <a:ext cx="9810206" cy="425682"/>
          </a:xfrm>
        </p:spPr>
        <p:txBody>
          <a:bodyPr>
            <a:normAutofit fontScale="90000"/>
          </a:bodyPr>
          <a:lstStyle/>
          <a:p>
            <a:r>
              <a:rPr lang="en-IN" dirty="0" smtClean="0"/>
              <a:t> </a:t>
            </a:r>
            <a:r>
              <a:rPr lang="en-IN" sz="2000" b="1" dirty="0" smtClean="0">
                <a:latin typeface="Arial" panose="020B0604020202020204" pitchFamily="34" charset="0"/>
                <a:cs typeface="Arial" panose="020B0604020202020204" pitchFamily="34" charset="0"/>
              </a:rPr>
              <a:t>Select Modules: </a:t>
            </a:r>
            <a:r>
              <a:rPr lang="en-IN" sz="2000" dirty="0" smtClean="0">
                <a:latin typeface="Arial" panose="020B0604020202020204" pitchFamily="34" charset="0"/>
                <a:cs typeface="Arial" panose="020B0604020202020204" pitchFamily="34" charset="0"/>
              </a:rPr>
              <a:t>Select the modules on which you want to give the access.</a:t>
            </a:r>
            <a:br>
              <a:rPr lang="en-IN" sz="2000" dirty="0" smtClean="0">
                <a:latin typeface="Arial" panose="020B0604020202020204" pitchFamily="34" charset="0"/>
                <a:cs typeface="Arial" panose="020B0604020202020204" pitchFamily="34" charset="0"/>
              </a:rPr>
            </a:br>
            <a:r>
              <a:rPr lang="en-IN" sz="2000" dirty="0" smtClean="0">
                <a:latin typeface="Arial" panose="020B0604020202020204" pitchFamily="34" charset="0"/>
                <a:cs typeface="Arial" panose="020B0604020202020204" pitchFamily="34" charset="0"/>
              </a:rPr>
              <a:t> </a:t>
            </a:r>
            <a:r>
              <a:rPr lang="en-IN" sz="2000" b="1" dirty="0" smtClean="0">
                <a:latin typeface="Arial" panose="020B0604020202020204" pitchFamily="34" charset="0"/>
                <a:cs typeface="Arial" panose="020B0604020202020204" pitchFamily="34" charset="0"/>
              </a:rPr>
              <a:t>Select Users: </a:t>
            </a:r>
            <a:r>
              <a:rPr lang="en-IN" sz="2000" dirty="0" smtClean="0">
                <a:latin typeface="Arial" panose="020B0604020202020204" pitchFamily="34" charset="0"/>
                <a:cs typeface="Arial" panose="020B0604020202020204" pitchFamily="34" charset="0"/>
              </a:rPr>
              <a:t>Select the user from “Available list” and add that user in Assigned Users list.</a:t>
            </a:r>
            <a:br>
              <a:rPr lang="en-IN" sz="2000" dirty="0" smtClean="0">
                <a:latin typeface="Arial" panose="020B0604020202020204" pitchFamily="34" charset="0"/>
                <a:cs typeface="Arial" panose="020B0604020202020204" pitchFamily="34" charset="0"/>
              </a:rPr>
            </a:br>
            <a:r>
              <a:rPr lang="en-IN" dirty="0"/>
              <a:t> </a:t>
            </a:r>
            <a:r>
              <a:rPr lang="en-IN" dirty="0" smtClean="0"/>
              <a:t>  </a:t>
            </a:r>
            <a:endParaRPr lang="en-IN" dirty="0"/>
          </a:p>
        </p:txBody>
      </p:sp>
      <p:pic>
        <p:nvPicPr>
          <p:cNvPr id="6" name="Picture 5"/>
          <p:cNvPicPr>
            <a:picLocks noChangeAspect="1"/>
          </p:cNvPicPr>
          <p:nvPr/>
        </p:nvPicPr>
        <p:blipFill>
          <a:blip r:embed="rId2"/>
          <a:stretch>
            <a:fillRect/>
          </a:stretch>
        </p:blipFill>
        <p:spPr>
          <a:xfrm>
            <a:off x="617496" y="1162593"/>
            <a:ext cx="10626371" cy="4973547"/>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4278" y="171788"/>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80733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a:t> </a:t>
            </a:r>
            <a:r>
              <a:rPr lang="en-IN" sz="2000" dirty="0" smtClean="0">
                <a:latin typeface="Arial" panose="020B0604020202020204" pitchFamily="34" charset="0"/>
                <a:cs typeface="Arial" panose="020B0604020202020204" pitchFamily="34" charset="0"/>
              </a:rPr>
              <a:t>Click on “ Save” button. Popup message “ New Role is created successfully” is displayed on screen</a:t>
            </a:r>
            <a:endParaRPr lang="en-IN"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09897" y="1058092"/>
            <a:ext cx="10345427" cy="5199017"/>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333565"/>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2198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2000" b="1" dirty="0" smtClean="0">
                <a:solidFill>
                  <a:srgbClr val="FF0000"/>
                </a:solidFill>
                <a:latin typeface="Arial" panose="020B0604020202020204" pitchFamily="34" charset="0"/>
                <a:cs typeface="Arial" panose="020B0604020202020204" pitchFamily="34" charset="0"/>
              </a:rPr>
              <a:t>Search Role by Name: </a:t>
            </a:r>
            <a:r>
              <a:rPr lang="en-IN" sz="1600" dirty="0" smtClean="0">
                <a:latin typeface="Arial" panose="020B0604020202020204" pitchFamily="34" charset="0"/>
                <a:cs typeface="Arial" panose="020B0604020202020204" pitchFamily="34" charset="0"/>
              </a:rPr>
              <a:t>Enter the Role Name in Name column. User’s Role is listed on roles page</a:t>
            </a:r>
            <a:endParaRPr lang="en-IN"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4434" y="1196392"/>
            <a:ext cx="10528663" cy="4825586"/>
          </a:xfrm>
          <a:prstGeom prst="rect">
            <a:avLst/>
          </a:prstGeom>
        </p:spPr>
      </p:pic>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2101" y="391096"/>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46428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stretch>
            <a:fillRect/>
          </a:stretch>
        </p:blipFill>
        <p:spPr>
          <a:xfrm>
            <a:off x="604434" y="1397726"/>
            <a:ext cx="11086823" cy="5068387"/>
          </a:xfrm>
          <a:prstGeom prst="rect">
            <a:avLst/>
          </a:prstGeom>
        </p:spPr>
      </p:pic>
      <p:sp>
        <p:nvSpPr>
          <p:cNvPr id="4" name="Title 3"/>
          <p:cNvSpPr>
            <a:spLocks noGrp="1"/>
          </p:cNvSpPr>
          <p:nvPr>
            <p:ph type="title"/>
          </p:nvPr>
        </p:nvSpPr>
        <p:spPr/>
        <p:txBody>
          <a:bodyPr>
            <a:normAutofit/>
          </a:bodyPr>
          <a:lstStyle/>
          <a:p>
            <a:r>
              <a:rPr lang="en-IN" sz="2400" b="1" dirty="0" smtClean="0">
                <a:solidFill>
                  <a:srgbClr val="FF0000"/>
                </a:solidFill>
                <a:latin typeface="Arial" panose="020B0604020202020204" pitchFamily="34" charset="0"/>
                <a:cs typeface="Arial" panose="020B0604020202020204" pitchFamily="34" charset="0"/>
              </a:rPr>
              <a:t>Edit Existing Roles: </a:t>
            </a:r>
            <a:r>
              <a:rPr lang="en-IN" sz="1600" dirty="0">
                <a:latin typeface="Arial" panose="020B0604020202020204" pitchFamily="34" charset="0"/>
                <a:cs typeface="Arial" panose="020B0604020202020204" pitchFamily="34" charset="0"/>
              </a:rPr>
              <a:t>Click on edit icon  for editing or updating any user’s Group details of Role</a:t>
            </a:r>
            <a:r>
              <a:rPr lang="en-IN" sz="1600" dirty="0" smtClean="0">
                <a:latin typeface="Arial" panose="020B0604020202020204" pitchFamily="34" charset="0"/>
                <a:cs typeface="Arial" panose="020B0604020202020204" pitchFamily="34" charset="0"/>
              </a:rPr>
              <a:t>. User can either search or view listed  user role’s. Click the Edit button  for editing any user role.</a:t>
            </a:r>
            <a:endParaRPr lang="en-IN" sz="1600" dirty="0">
              <a:latin typeface="Arial" panose="020B0604020202020204" pitchFamily="34" charset="0"/>
              <a:cs typeface="Arial" panose="020B0604020202020204" pitchFamily="34" charset="0"/>
            </a:endParaRPr>
          </a:p>
        </p:txBody>
      </p:sp>
      <p:pic>
        <p:nvPicPr>
          <p:cNvPr id="6"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247293"/>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97571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F0D3AF-DCAB-414B-B5CD-C060C72813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0" y="-313822"/>
            <a:ext cx="12192000" cy="7171821"/>
          </a:xfrm>
          <a:prstGeom prst="rect">
            <a:avLst/>
          </a:prstGeom>
          <a:solidFill>
            <a:schemeClr val="bg1"/>
          </a:solidFill>
        </p:spPr>
      </p:pic>
      <p:sp>
        <p:nvSpPr>
          <p:cNvPr id="8" name="Rectangle 7"/>
          <p:cNvSpPr/>
          <p:nvPr/>
        </p:nvSpPr>
        <p:spPr>
          <a:xfrm>
            <a:off x="1392702" y="633045"/>
            <a:ext cx="9566030" cy="1938992"/>
          </a:xfrm>
          <a:prstGeom prst="rect">
            <a:avLst/>
          </a:prstGeom>
        </p:spPr>
        <p:txBody>
          <a:bodyPr wrap="square">
            <a:spAutoFit/>
          </a:bodyPr>
          <a:lstStyle/>
          <a:p>
            <a:r>
              <a:rPr lang="en-IN" sz="2400" b="1" dirty="0">
                <a:latin typeface="Arial" panose="020B0604020202020204" pitchFamily="34" charset="0"/>
                <a:cs typeface="Arial" panose="020B0604020202020204" pitchFamily="34" charset="0"/>
              </a:rPr>
              <a:t>Trainer Name : </a:t>
            </a:r>
            <a:r>
              <a:rPr lang="en-IN" sz="2400" dirty="0">
                <a:latin typeface="Arial" panose="020B0604020202020204" pitchFamily="34" charset="0"/>
                <a:cs typeface="Arial" panose="020B0604020202020204" pitchFamily="34" charset="0"/>
              </a:rPr>
              <a:t>Meet Kumar Agarwal  </a:t>
            </a:r>
          </a:p>
          <a:p>
            <a:r>
              <a:rPr lang="en-IN" sz="2400" b="1" dirty="0">
                <a:latin typeface="Arial" panose="020B0604020202020204" pitchFamily="34" charset="0"/>
                <a:cs typeface="Arial" panose="020B0604020202020204" pitchFamily="34" charset="0"/>
              </a:rPr>
              <a:t>Designation : </a:t>
            </a:r>
            <a:r>
              <a:rPr lang="en-IN" sz="2400" dirty="0">
                <a:latin typeface="Arial" panose="020B0604020202020204" pitchFamily="34" charset="0"/>
                <a:cs typeface="Arial" panose="020B0604020202020204" pitchFamily="34" charset="0"/>
              </a:rPr>
              <a:t>Test Lead </a:t>
            </a:r>
          </a:p>
          <a:p>
            <a:r>
              <a:rPr lang="en-IN" sz="2400" b="1" dirty="0">
                <a:latin typeface="Arial" panose="020B0604020202020204" pitchFamily="34" charset="0"/>
                <a:cs typeface="Arial" panose="020B0604020202020204" pitchFamily="34" charset="0"/>
              </a:rPr>
              <a:t>Department : </a:t>
            </a:r>
            <a:r>
              <a:rPr lang="en-IN" sz="2400" dirty="0">
                <a:latin typeface="Arial" panose="020B0604020202020204" pitchFamily="34" charset="0"/>
                <a:cs typeface="Arial" panose="020B0604020202020204" pitchFamily="34" charset="0"/>
              </a:rPr>
              <a:t>TAMC- National Hydrological Project(NHP)</a:t>
            </a:r>
            <a:br>
              <a:rPr lang="en-IN" sz="2400" dirty="0">
                <a:latin typeface="Arial" panose="020B0604020202020204" pitchFamily="34" charset="0"/>
                <a:cs typeface="Arial" panose="020B0604020202020204" pitchFamily="34" charset="0"/>
              </a:rPr>
            </a:br>
            <a:r>
              <a:rPr lang="en-IN" sz="2400" b="1" dirty="0">
                <a:latin typeface="Arial" panose="020B0604020202020204" pitchFamily="34" charset="0"/>
                <a:cs typeface="Arial" panose="020B0604020202020204" pitchFamily="34" charset="0"/>
              </a:rPr>
              <a:t>Email Id : </a:t>
            </a:r>
            <a:r>
              <a:rPr lang="en-IN" sz="2400" dirty="0">
                <a:latin typeface="Arial" panose="020B0604020202020204" pitchFamily="34" charset="0"/>
                <a:cs typeface="Arial" panose="020B0604020202020204" pitchFamily="34" charset="0"/>
                <a:hlinkClick r:id="rId5"/>
              </a:rPr>
              <a:t>agarwalmeet@rediffmail.com</a:t>
            </a:r>
            <a:r>
              <a:rPr lang="en-IN" sz="2400" dirty="0">
                <a:latin typeface="Arial" panose="020B0604020202020204" pitchFamily="34" charset="0"/>
                <a:cs typeface="Arial" panose="020B0604020202020204" pitchFamily="34" charset="0"/>
              </a:rPr>
              <a:t>, </a:t>
            </a:r>
            <a:r>
              <a:rPr lang="en-IN" sz="2400" dirty="0">
                <a:latin typeface="Arial" panose="020B0604020202020204" pitchFamily="34" charset="0"/>
                <a:cs typeface="Arial" panose="020B0604020202020204" pitchFamily="34" charset="0"/>
                <a:hlinkClick r:id="rId6"/>
              </a:rPr>
              <a:t>meetk@tekskillsinc.net</a:t>
            </a:r>
            <a:r>
              <a:rPr lang="en-IN" sz="2400" dirty="0">
                <a:latin typeface="Arial" panose="020B0604020202020204" pitchFamily="34" charset="0"/>
                <a:cs typeface="Arial" panose="020B0604020202020204" pitchFamily="34" charset="0"/>
              </a:rPr>
              <a:t> </a:t>
            </a:r>
            <a:br>
              <a:rPr lang="en-IN" sz="2400" dirty="0">
                <a:latin typeface="Arial" panose="020B0604020202020204" pitchFamily="34" charset="0"/>
                <a:cs typeface="Arial" panose="020B0604020202020204" pitchFamily="34" charset="0"/>
              </a:rPr>
            </a:br>
            <a:r>
              <a:rPr lang="en-IN" sz="2400" b="1" dirty="0">
                <a:latin typeface="Arial" panose="020B0604020202020204" pitchFamily="34" charset="0"/>
                <a:cs typeface="Arial" panose="020B0604020202020204" pitchFamily="34" charset="0"/>
              </a:rPr>
              <a:t>Contact No : </a:t>
            </a:r>
            <a:r>
              <a:rPr lang="en-IN" sz="2400" dirty="0">
                <a:latin typeface="Arial" panose="020B0604020202020204" pitchFamily="34" charset="0"/>
                <a:cs typeface="Arial" panose="020B0604020202020204" pitchFamily="34" charset="0"/>
              </a:rPr>
              <a:t>9650866776</a:t>
            </a:r>
          </a:p>
        </p:txBody>
      </p:sp>
    </p:spTree>
    <p:extLst>
      <p:ext uri="{BB962C8B-B14F-4D97-AF65-F5344CB8AC3E}">
        <p14:creationId xmlns:p14="http://schemas.microsoft.com/office/powerpoint/2010/main" val="1251642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3"/>
          </p:nvPr>
        </p:nvPicPr>
        <p:blipFill>
          <a:blip r:embed="rId2"/>
          <a:stretch>
            <a:fillRect/>
          </a:stretch>
        </p:blipFill>
        <p:spPr>
          <a:xfrm>
            <a:off x="770709" y="1253766"/>
            <a:ext cx="10371907" cy="5005272"/>
          </a:xfrm>
          <a:prstGeom prst="rect">
            <a:avLst/>
          </a:prstGeom>
        </p:spPr>
      </p:pic>
      <p:sp>
        <p:nvSpPr>
          <p:cNvPr id="4" name="Title 3"/>
          <p:cNvSpPr>
            <a:spLocks noGrp="1"/>
          </p:cNvSpPr>
          <p:nvPr>
            <p:ph type="title"/>
          </p:nvPr>
        </p:nvSpPr>
        <p:spPr>
          <a:xfrm>
            <a:off x="604434" y="284369"/>
            <a:ext cx="10983132" cy="869820"/>
          </a:xfrm>
        </p:spPr>
        <p:txBody>
          <a:bodyPr>
            <a:normAutofit/>
          </a:bodyPr>
          <a:lstStyle/>
          <a:p>
            <a:r>
              <a:rPr lang="en-IN" sz="1800" dirty="0" smtClean="0">
                <a:latin typeface="Arial" panose="020B0604020202020204" pitchFamily="34" charset="0"/>
                <a:cs typeface="Arial" panose="020B0604020202020204" pitchFamily="34" charset="0"/>
              </a:rPr>
              <a:t>User can edit the role’s details and click on Save button to update role information. Popup message is displayed as “Role Saved Successfully” and application returns to Roles list page</a:t>
            </a:r>
            <a:endParaRPr lang="en-IN" sz="1800" dirty="0">
              <a:latin typeface="Arial" panose="020B0604020202020204" pitchFamily="34" charset="0"/>
              <a:cs typeface="Arial" panose="020B0604020202020204" pitchFamily="34" charset="0"/>
            </a:endParaRPr>
          </a:p>
        </p:txBody>
      </p:sp>
      <p:pic>
        <p:nvPicPr>
          <p:cNvPr id="5"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1216" y="291363"/>
            <a:ext cx="552699" cy="8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9959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3"/>
          </p:nvPr>
        </p:nvSpPr>
        <p:spPr>
          <a:xfrm>
            <a:off x="888274" y="2364378"/>
            <a:ext cx="10638105" cy="1785591"/>
          </a:xfrm>
        </p:spPr>
        <p:txBody>
          <a:bodyPr>
            <a:normAutofit/>
          </a:bodyPr>
          <a:lstStyle/>
          <a:p>
            <a:r>
              <a:rPr lang="en-IN" sz="3600" b="1" dirty="0">
                <a:latin typeface="Arial Black" panose="020B0A04020102020204" pitchFamily="34" charset="0"/>
              </a:rPr>
              <a:t>Questions and Answers with Feedback</a:t>
            </a:r>
          </a:p>
        </p:txBody>
      </p:sp>
    </p:spTree>
    <p:extLst>
      <p:ext uri="{BB962C8B-B14F-4D97-AF65-F5344CB8AC3E}">
        <p14:creationId xmlns:p14="http://schemas.microsoft.com/office/powerpoint/2010/main" val="3725532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idx="13"/>
          </p:nvPr>
        </p:nvSpPr>
        <p:spPr>
          <a:xfrm>
            <a:off x="1397727" y="1541416"/>
            <a:ext cx="10141716" cy="4635547"/>
          </a:xfrm>
        </p:spPr>
        <p:txBody>
          <a:bodyPr>
            <a:normAutofit/>
          </a:bodyPr>
          <a:lstStyle/>
          <a:p>
            <a:r>
              <a:rPr lang="en-IN" sz="9600" dirty="0" smtClean="0">
                <a:latin typeface="Arial Black" panose="020B0A04020102020204" pitchFamily="34" charset="0"/>
              </a:rPr>
              <a:t>THANK YOU</a:t>
            </a:r>
            <a:endParaRPr lang="en-IN" sz="9600" dirty="0">
              <a:latin typeface="Arial Black" panose="020B0A04020102020204" pitchFamily="34" charset="0"/>
            </a:endParaRPr>
          </a:p>
        </p:txBody>
      </p:sp>
    </p:spTree>
    <p:extLst>
      <p:ext uri="{BB962C8B-B14F-4D97-AF65-F5344CB8AC3E}">
        <p14:creationId xmlns:p14="http://schemas.microsoft.com/office/powerpoint/2010/main" val="274822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smtClean="0"/>
              <a:t>.</a:t>
            </a:r>
            <a:endParaRPr lang="en-US" sz="1200" dirty="0"/>
          </a:p>
          <a:p>
            <a:endParaRPr lang="en-US" sz="1200" u="sng" dirty="0"/>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3"/>
          <p:cNvSpPr>
            <a:spLocks noChangeArrowheads="1"/>
          </p:cNvSpPr>
          <p:nvPr/>
        </p:nvSpPr>
        <p:spPr bwMode="auto">
          <a:xfrm>
            <a:off x="5695892" y="-773906"/>
            <a:ext cx="80021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smtClean="0">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3" name="Title 2"/>
          <p:cNvSpPr>
            <a:spLocks noGrp="1"/>
          </p:cNvSpPr>
          <p:nvPr>
            <p:ph type="ctrTitle"/>
          </p:nvPr>
        </p:nvSpPr>
        <p:spPr>
          <a:xfrm>
            <a:off x="1381126" y="2702859"/>
            <a:ext cx="9144000" cy="878540"/>
          </a:xfrm>
        </p:spPr>
        <p:txBody>
          <a:bodyPr/>
          <a:lstStyle/>
          <a:p>
            <a:r>
              <a:rPr lang="en-IN" sz="3600" b="1" dirty="0">
                <a:solidFill>
                  <a:srgbClr val="002060"/>
                </a:solidFill>
                <a:latin typeface="Arial" panose="020B0604020202020204" pitchFamily="34" charset="0"/>
                <a:cs typeface="Arial" panose="020B0604020202020204" pitchFamily="34" charset="0"/>
              </a:rPr>
              <a:t>Welcome Note &amp; WIMS Project Objective</a:t>
            </a:r>
            <a:endParaRPr lang="en-IN" sz="3600" dirty="0">
              <a:solidFill>
                <a:srgbClr val="002060"/>
              </a:solidFill>
              <a:latin typeface="Arial" panose="020B0604020202020204" pitchFamily="34" charset="0"/>
              <a:cs typeface="Arial" panose="020B0604020202020204" pitchFamily="34" charset="0"/>
            </a:endParaRPr>
          </a:p>
        </p:txBody>
      </p:sp>
      <p:pic>
        <p:nvPicPr>
          <p:cNvPr id="8" name="Picture 3" descr="IndianEmble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0936" y="358726"/>
            <a:ext cx="661181" cy="10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6633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7636" y="1177636"/>
            <a:ext cx="10032231" cy="4749031"/>
          </a:xfrm>
        </p:spPr>
        <p:txBody>
          <a:bodyPr>
            <a:normAutofit/>
          </a:bodyPr>
          <a:lstStyle/>
          <a:p>
            <a:pPr algn="ctr"/>
            <a:r>
              <a:rPr lang="en-IN" sz="4400" b="1" u="sng" dirty="0" smtClean="0">
                <a:solidFill>
                  <a:srgbClr val="FF0000"/>
                </a:solidFill>
                <a:latin typeface="Arial" panose="020B0604020202020204" pitchFamily="34" charset="0"/>
                <a:cs typeface="Arial" panose="020B0604020202020204" pitchFamily="34" charset="0"/>
              </a:rPr>
              <a:t>WIMS URL</a:t>
            </a:r>
            <a:r>
              <a:rPr lang="en-IN" b="1" dirty="0" smtClean="0"/>
              <a:t/>
            </a:r>
            <a:br>
              <a:rPr lang="en-IN" b="1" dirty="0" smtClean="0"/>
            </a:br>
            <a:r>
              <a:rPr lang="en-IN" sz="2200" b="1" dirty="0">
                <a:latin typeface="Arial" panose="020B0604020202020204" pitchFamily="34" charset="0"/>
                <a:cs typeface="Arial" panose="020B0604020202020204" pitchFamily="34" charset="0"/>
              </a:rPr>
              <a:t/>
            </a:r>
            <a:br>
              <a:rPr lang="en-IN" sz="2200" b="1" dirty="0">
                <a:latin typeface="Arial" panose="020B0604020202020204" pitchFamily="34" charset="0"/>
                <a:cs typeface="Arial" panose="020B0604020202020204" pitchFamily="34" charset="0"/>
              </a:rPr>
            </a:br>
            <a:r>
              <a:rPr lang="en-IN" sz="2200" dirty="0" smtClean="0">
                <a:latin typeface="Arial" panose="020B0604020202020204" pitchFamily="34" charset="0"/>
                <a:cs typeface="Arial" panose="020B0604020202020204" pitchFamily="34" charset="0"/>
              </a:rPr>
              <a:t> </a:t>
            </a:r>
            <a:br>
              <a:rPr lang="en-IN" sz="2200" dirty="0" smtClean="0">
                <a:latin typeface="Arial" panose="020B0604020202020204" pitchFamily="34" charset="0"/>
                <a:cs typeface="Arial" panose="020B0604020202020204" pitchFamily="34" charset="0"/>
              </a:rPr>
            </a:br>
            <a:r>
              <a:rPr lang="en-IN" sz="3200" b="1" dirty="0">
                <a:latin typeface="Arial" panose="020B0604020202020204" pitchFamily="34" charset="0"/>
                <a:cs typeface="Arial" panose="020B0604020202020204" pitchFamily="34" charset="0"/>
              </a:rPr>
              <a:t>WIMS </a:t>
            </a:r>
            <a:r>
              <a:rPr lang="en-IN" sz="3200" b="1" dirty="0" smtClean="0">
                <a:latin typeface="Arial" panose="020B0604020202020204" pitchFamily="34" charset="0"/>
                <a:cs typeface="Arial" panose="020B0604020202020204" pitchFamily="34" charset="0"/>
              </a:rPr>
              <a:t>Application URL-  </a:t>
            </a:r>
            <a:r>
              <a:rPr lang="en-IN" sz="3200" b="1" u="sng" dirty="0">
                <a:solidFill>
                  <a:schemeClr val="accent1"/>
                </a:solidFill>
                <a:latin typeface="Arial" panose="020B0604020202020204" pitchFamily="34" charset="0"/>
                <a:cs typeface="Arial" panose="020B0604020202020204" pitchFamily="34" charset="0"/>
                <a:hlinkClick r:id="rId2" action="ppaction://hlinkfile"/>
              </a:rPr>
              <a:t>tamcnhp.com/</a:t>
            </a:r>
            <a:r>
              <a:rPr lang="en-IN" sz="3200" b="1" u="sng" dirty="0" err="1">
                <a:solidFill>
                  <a:schemeClr val="accent1"/>
                </a:solidFill>
                <a:latin typeface="Arial" panose="020B0604020202020204" pitchFamily="34" charset="0"/>
                <a:cs typeface="Arial" panose="020B0604020202020204" pitchFamily="34" charset="0"/>
                <a:hlinkClick r:id="rId2" action="ppaction://hlinkfile"/>
              </a:rPr>
              <a:t>wims</a:t>
            </a:r>
            <a:r>
              <a:rPr lang="en-IN" sz="3200" b="1" u="sng" dirty="0">
                <a:solidFill>
                  <a:schemeClr val="accent1"/>
                </a:solidFill>
                <a:latin typeface="Arial" panose="020B0604020202020204" pitchFamily="34" charset="0"/>
                <a:cs typeface="Arial" panose="020B0604020202020204" pitchFamily="34" charset="0"/>
                <a:hlinkClick r:id="rId2" action="ppaction://hlinkfile"/>
              </a:rPr>
              <a:t>/</a:t>
            </a:r>
            <a:r>
              <a:rPr lang="en-IN" sz="3200" b="1" u="sng" dirty="0">
                <a:solidFill>
                  <a:schemeClr val="accent1"/>
                </a:solidFill>
                <a:latin typeface="Arial" panose="020B0604020202020204" pitchFamily="34" charset="0"/>
                <a:cs typeface="Arial" panose="020B0604020202020204" pitchFamily="34" charset="0"/>
              </a:rPr>
              <a:t> </a:t>
            </a:r>
            <a:r>
              <a:rPr lang="en-IN" sz="3200" b="1" u="sng" dirty="0" smtClean="0">
                <a:solidFill>
                  <a:schemeClr val="accent1"/>
                </a:solidFill>
                <a:latin typeface="Arial" panose="020B0604020202020204" pitchFamily="34" charset="0"/>
                <a:cs typeface="Arial" panose="020B0604020202020204" pitchFamily="34" charset="0"/>
              </a:rPr>
              <a:t/>
            </a:r>
            <a:br>
              <a:rPr lang="en-IN" sz="3200" b="1" u="sng" dirty="0" smtClean="0">
                <a:solidFill>
                  <a:schemeClr val="accent1"/>
                </a:solidFill>
                <a:latin typeface="Arial" panose="020B0604020202020204" pitchFamily="34" charset="0"/>
                <a:cs typeface="Arial" panose="020B0604020202020204" pitchFamily="34" charset="0"/>
              </a:rPr>
            </a:br>
            <a:r>
              <a:rPr lang="en-IN" sz="3200" b="1" u="sng" dirty="0">
                <a:solidFill>
                  <a:schemeClr val="accent1"/>
                </a:solidFill>
                <a:latin typeface="Arial" panose="020B0604020202020204" pitchFamily="34" charset="0"/>
                <a:cs typeface="Arial" panose="020B0604020202020204" pitchFamily="34" charset="0"/>
              </a:rPr>
              <a:t/>
            </a:r>
            <a:br>
              <a:rPr lang="en-IN" sz="3200" b="1" u="sng" dirty="0">
                <a:solidFill>
                  <a:schemeClr val="accent1"/>
                </a:solidFill>
                <a:latin typeface="Arial" panose="020B0604020202020204" pitchFamily="34" charset="0"/>
                <a:cs typeface="Arial" panose="020B0604020202020204" pitchFamily="34" charset="0"/>
              </a:rPr>
            </a:br>
            <a:r>
              <a:rPr lang="en-IN" sz="3200" b="1" dirty="0" smtClean="0">
                <a:latin typeface="Arial" panose="020B0604020202020204" pitchFamily="34" charset="0"/>
                <a:cs typeface="Arial" panose="020B0604020202020204" pitchFamily="34" charset="0"/>
              </a:rPr>
              <a:t>Or use URL </a:t>
            </a:r>
            <a:r>
              <a:rPr lang="en-IN" sz="3200" b="1" dirty="0">
                <a:latin typeface="Arial" panose="020B0604020202020204" pitchFamily="34" charset="0"/>
                <a:cs typeface="Arial" panose="020B0604020202020204" pitchFamily="34" charset="0"/>
              </a:rPr>
              <a:t>- </a:t>
            </a:r>
            <a:r>
              <a:rPr lang="en-IN" sz="3200" b="1" u="sng" dirty="0">
                <a:solidFill>
                  <a:schemeClr val="accent1"/>
                </a:solidFill>
                <a:latin typeface="Arial" panose="020B0604020202020204" pitchFamily="34" charset="0"/>
                <a:cs typeface="Arial" panose="020B0604020202020204" pitchFamily="34" charset="0"/>
                <a:hlinkClick r:id="rId3"/>
              </a:rPr>
              <a:t>https://</a:t>
            </a:r>
            <a:r>
              <a:rPr lang="en-IN" sz="3200" b="1" u="sng" dirty="0" smtClean="0">
                <a:solidFill>
                  <a:schemeClr val="accent1"/>
                </a:solidFill>
                <a:latin typeface="Arial" panose="020B0604020202020204" pitchFamily="34" charset="0"/>
                <a:cs typeface="Arial" panose="020B0604020202020204" pitchFamily="34" charset="0"/>
                <a:hlinkClick r:id="rId3"/>
              </a:rPr>
              <a:t>www.indiawris.gov.in</a:t>
            </a:r>
            <a:r>
              <a:rPr lang="en-IN" sz="3200" b="1" u="sng" dirty="0">
                <a:solidFill>
                  <a:schemeClr val="accent1"/>
                </a:solidFill>
                <a:latin typeface="Arial" panose="020B0604020202020204" pitchFamily="34" charset="0"/>
                <a:cs typeface="Arial" panose="020B0604020202020204" pitchFamily="34" charset="0"/>
              </a:rPr>
              <a:t> </a:t>
            </a:r>
            <a:r>
              <a:rPr lang="en-IN" sz="2200" dirty="0" smtClean="0">
                <a:latin typeface="Arial" panose="020B0604020202020204" pitchFamily="34" charset="0"/>
                <a:cs typeface="Arial" panose="020B0604020202020204" pitchFamily="34" charset="0"/>
              </a:rPr>
              <a:t/>
            </a:r>
            <a:br>
              <a:rPr lang="en-IN" sz="2200" dirty="0" smtClean="0">
                <a:latin typeface="Arial" panose="020B0604020202020204" pitchFamily="34" charset="0"/>
                <a:cs typeface="Arial" panose="020B0604020202020204" pitchFamily="34" charset="0"/>
              </a:rPr>
            </a:br>
            <a:r>
              <a:rPr lang="en-IN" sz="2200" dirty="0">
                <a:latin typeface="Arial" panose="020B0604020202020204" pitchFamily="34" charset="0"/>
                <a:cs typeface="Arial" panose="020B0604020202020204" pitchFamily="34" charset="0"/>
              </a:rPr>
              <a:t/>
            </a:r>
            <a:br>
              <a:rPr lang="en-IN" sz="2200" dirty="0">
                <a:latin typeface="Arial" panose="020B0604020202020204" pitchFamily="34" charset="0"/>
                <a:cs typeface="Arial" panose="020B0604020202020204" pitchFamily="34" charset="0"/>
              </a:rPr>
            </a:br>
            <a:r>
              <a:rPr lang="en-IN" dirty="0"/>
              <a:t/>
            </a:r>
            <a:br>
              <a:rPr lang="en-IN" dirty="0"/>
            </a:br>
            <a:endParaRPr lang="en-IN" dirty="0"/>
          </a:p>
        </p:txBody>
      </p:sp>
      <p:pic>
        <p:nvPicPr>
          <p:cNvPr id="3" name="Picture 3" descr="IndianEmble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0852" y="286471"/>
            <a:ext cx="423948" cy="66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291" y="296008"/>
            <a:ext cx="806345" cy="65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7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85824" y="327576"/>
            <a:ext cx="10377891" cy="4876602"/>
          </a:xfrm>
        </p:spPr>
        <p:txBody>
          <a:bodyPr>
            <a:normAutofit/>
          </a:bodyPr>
          <a:lstStyle/>
          <a:p>
            <a:r>
              <a:rPr lang="en-IN" sz="4400" b="1" dirty="0" smtClean="0">
                <a:solidFill>
                  <a:srgbClr val="FF0000"/>
                </a:solidFill>
                <a:latin typeface="Arial" panose="020B0604020202020204" pitchFamily="34" charset="0"/>
                <a:cs typeface="Arial" panose="020B0604020202020204" pitchFamily="34" charset="0"/>
              </a:rPr>
              <a:t>                </a:t>
            </a:r>
            <a:br>
              <a:rPr lang="en-IN" sz="4400" b="1" dirty="0" smtClean="0">
                <a:solidFill>
                  <a:srgbClr val="FF0000"/>
                </a:solidFill>
                <a:latin typeface="Arial" panose="020B0604020202020204" pitchFamily="34" charset="0"/>
                <a:cs typeface="Arial" panose="020B0604020202020204" pitchFamily="34" charset="0"/>
              </a:rPr>
            </a:br>
            <a:r>
              <a:rPr lang="en-IN" sz="4400" b="1" dirty="0">
                <a:solidFill>
                  <a:srgbClr val="FF0000"/>
                </a:solidFill>
                <a:latin typeface="Arial" panose="020B0604020202020204" pitchFamily="34" charset="0"/>
                <a:cs typeface="Arial" panose="020B0604020202020204" pitchFamily="34" charset="0"/>
              </a:rPr>
              <a:t> </a:t>
            </a:r>
            <a:r>
              <a:rPr lang="en-IN" sz="4400" b="1" dirty="0" smtClean="0">
                <a:solidFill>
                  <a:srgbClr val="FF0000"/>
                </a:solidFill>
                <a:latin typeface="Arial" panose="020B0604020202020204" pitchFamily="34" charset="0"/>
                <a:cs typeface="Arial" panose="020B0604020202020204" pitchFamily="34" charset="0"/>
              </a:rPr>
              <a:t>                 </a:t>
            </a:r>
            <a:br>
              <a:rPr lang="en-IN" sz="4400" b="1" dirty="0" smtClean="0">
                <a:solidFill>
                  <a:srgbClr val="FF0000"/>
                </a:solidFill>
                <a:latin typeface="Arial" panose="020B0604020202020204" pitchFamily="34" charset="0"/>
                <a:cs typeface="Arial" panose="020B0604020202020204" pitchFamily="34" charset="0"/>
              </a:rPr>
            </a:br>
            <a:r>
              <a:rPr lang="en-IN" sz="4400" b="1" dirty="0">
                <a:solidFill>
                  <a:srgbClr val="FF0000"/>
                </a:solidFill>
                <a:latin typeface="Arial" panose="020B0604020202020204" pitchFamily="34" charset="0"/>
                <a:cs typeface="Arial" panose="020B0604020202020204" pitchFamily="34" charset="0"/>
              </a:rPr>
              <a:t> </a:t>
            </a:r>
            <a:r>
              <a:rPr lang="en-IN" sz="4400" b="1" dirty="0" smtClean="0">
                <a:solidFill>
                  <a:srgbClr val="FF0000"/>
                </a:solidFill>
                <a:latin typeface="Arial" panose="020B0604020202020204" pitchFamily="34" charset="0"/>
                <a:cs typeface="Arial" panose="020B0604020202020204" pitchFamily="34" charset="0"/>
              </a:rPr>
              <a:t>          User Management </a:t>
            </a:r>
            <a:r>
              <a:rPr lang="en-IN" sz="4400" b="1" dirty="0">
                <a:solidFill>
                  <a:srgbClr val="FF0000"/>
                </a:solidFill>
                <a:latin typeface="Arial" panose="020B0604020202020204" pitchFamily="34" charset="0"/>
                <a:cs typeface="Arial" panose="020B0604020202020204" pitchFamily="34" charset="0"/>
              </a:rPr>
              <a:t>in WIMS</a:t>
            </a:r>
            <a:r>
              <a:rPr lang="en-IN" sz="2400" b="1" dirty="0"/>
              <a:t/>
            </a:r>
            <a:br>
              <a:rPr lang="en-IN" sz="2400" b="1" dirty="0"/>
            </a:br>
            <a:endParaRPr lang="en-IN" sz="2400" b="1" u="sng" dirty="0">
              <a:solidFill>
                <a:srgbClr val="FF0000"/>
              </a:solidFill>
              <a:latin typeface="Arial Black" panose="020B0A04020102020204" pitchFamily="34" charset="0"/>
            </a:endParaRPr>
          </a:p>
        </p:txBody>
      </p:sp>
      <p:pic>
        <p:nvPicPr>
          <p:cNvPr id="5" name="Picture 3" descr="IndianEmble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03953" y="310632"/>
            <a:ext cx="576775" cy="90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61028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295400" y="259564"/>
            <a:ext cx="9361488" cy="461665"/>
          </a:xfrm>
          <a:prstGeom prst="rect">
            <a:avLst/>
          </a:prstGeom>
        </p:spPr>
        <p:txBody>
          <a:bodyPr wrap="square">
            <a:spAutoFit/>
          </a:bodyPr>
          <a:lstStyle/>
          <a:p>
            <a:pPr algn="ctr"/>
            <a:r>
              <a:rPr lang="en-US" sz="2400" b="1" dirty="0">
                <a:solidFill>
                  <a:srgbClr val="0070C0"/>
                </a:solidFill>
                <a:latin typeface="Helvetica" panose="020B0604020202020204" pitchFamily="34" charset="0"/>
                <a:ea typeface="Calibri" panose="020F0502020204030204" pitchFamily="34" charset="0"/>
              </a:rPr>
              <a:t>WIMS – W</a:t>
            </a:r>
            <a:r>
              <a:rPr lang="en-US" b="1" dirty="0">
                <a:solidFill>
                  <a:srgbClr val="454545"/>
                </a:solidFill>
                <a:latin typeface="Helvetica" panose="020B0604020202020204" pitchFamily="34" charset="0"/>
                <a:ea typeface="Calibri" panose="020F0502020204030204" pitchFamily="34" charset="0"/>
              </a:rPr>
              <a:t>ater </a:t>
            </a:r>
            <a:r>
              <a:rPr lang="en-US" sz="2400" b="1" dirty="0">
                <a:solidFill>
                  <a:srgbClr val="0070C0"/>
                </a:solidFill>
                <a:latin typeface="Helvetica" panose="020B0604020202020204" pitchFamily="34" charset="0"/>
                <a:ea typeface="Calibri" panose="020F0502020204030204" pitchFamily="34" charset="0"/>
              </a:rPr>
              <a:t>I</a:t>
            </a:r>
            <a:r>
              <a:rPr lang="en-US" b="1" dirty="0">
                <a:solidFill>
                  <a:srgbClr val="454545"/>
                </a:solidFill>
                <a:latin typeface="Helvetica" panose="020B0604020202020204" pitchFamily="34" charset="0"/>
                <a:ea typeface="Calibri" panose="020F0502020204030204" pitchFamily="34" charset="0"/>
              </a:rPr>
              <a:t>nformation </a:t>
            </a:r>
            <a:r>
              <a:rPr lang="en-US" sz="2400" b="1" dirty="0">
                <a:solidFill>
                  <a:srgbClr val="0070C0"/>
                </a:solidFill>
                <a:latin typeface="Helvetica" panose="020B0604020202020204" pitchFamily="34" charset="0"/>
                <a:ea typeface="Calibri" panose="020F0502020204030204" pitchFamily="34" charset="0"/>
              </a:rPr>
              <a:t>M</a:t>
            </a:r>
            <a:r>
              <a:rPr lang="en-US" b="1" dirty="0">
                <a:solidFill>
                  <a:srgbClr val="454545"/>
                </a:solidFill>
                <a:latin typeface="Helvetica" panose="020B0604020202020204" pitchFamily="34" charset="0"/>
                <a:ea typeface="Calibri" panose="020F0502020204030204" pitchFamily="34" charset="0"/>
              </a:rPr>
              <a:t>anagement </a:t>
            </a:r>
            <a:r>
              <a:rPr lang="en-US" sz="2400" b="1" dirty="0">
                <a:solidFill>
                  <a:srgbClr val="0070C0"/>
                </a:solidFill>
                <a:latin typeface="Helvetica" panose="020B0604020202020204" pitchFamily="34" charset="0"/>
                <a:ea typeface="Calibri" panose="020F0502020204030204" pitchFamily="34" charset="0"/>
              </a:rPr>
              <a:t>S</a:t>
            </a:r>
            <a:r>
              <a:rPr lang="en-US" b="1" dirty="0">
                <a:solidFill>
                  <a:srgbClr val="454545"/>
                </a:solidFill>
                <a:latin typeface="Helvetica" panose="020B0604020202020204" pitchFamily="34" charset="0"/>
                <a:ea typeface="Calibri" panose="020F0502020204030204" pitchFamily="34" charset="0"/>
              </a:rPr>
              <a:t>ystem</a:t>
            </a:r>
          </a:p>
        </p:txBody>
      </p:sp>
      <p:sp>
        <p:nvSpPr>
          <p:cNvPr id="12" name="Rectangle 11"/>
          <p:cNvSpPr/>
          <p:nvPr/>
        </p:nvSpPr>
        <p:spPr>
          <a:xfrm>
            <a:off x="1415256" y="1181401"/>
            <a:ext cx="9361488" cy="461665"/>
          </a:xfrm>
          <a:prstGeom prst="rect">
            <a:avLst/>
          </a:prstGeom>
          <a:solidFill>
            <a:schemeClr val="accent1">
              <a:lumMod val="40000"/>
              <a:lumOff val="60000"/>
            </a:schemeClr>
          </a:solidFill>
        </p:spPr>
        <p:txBody>
          <a:bodyPr wrap="square">
            <a:spAutoFit/>
          </a:bodyPr>
          <a:lstStyle/>
          <a:p>
            <a:pPr algn="ctr"/>
            <a:r>
              <a:rPr lang="en-IN" sz="2400" b="1" dirty="0">
                <a:solidFill>
                  <a:schemeClr val="accent1">
                    <a:lumMod val="50000"/>
                  </a:schemeClr>
                </a:solidFill>
                <a:latin typeface="Calibri" panose="020F0502020204030204" pitchFamily="34" charset="0"/>
              </a:rPr>
              <a:t>User Management</a:t>
            </a:r>
            <a:endParaRPr lang="en-IN" sz="2400" b="1" dirty="0">
              <a:solidFill>
                <a:schemeClr val="accent1">
                  <a:lumMod val="50000"/>
                </a:schemeClr>
              </a:solidFill>
            </a:endParaRPr>
          </a:p>
        </p:txBody>
      </p:sp>
      <p:graphicFrame>
        <p:nvGraphicFramePr>
          <p:cNvPr id="3" name="Table 2"/>
          <p:cNvGraphicFramePr>
            <a:graphicFrameLocks noGrp="1"/>
          </p:cNvGraphicFramePr>
          <p:nvPr>
            <p:extLst/>
          </p:nvPr>
        </p:nvGraphicFramePr>
        <p:xfrm>
          <a:off x="4727848" y="2564905"/>
          <a:ext cx="2952328" cy="1621113"/>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val="214552625"/>
                    </a:ext>
                  </a:extLst>
                </a:gridCol>
              </a:tblGrid>
              <a:tr h="365688">
                <a:tc>
                  <a:txBody>
                    <a:bodyPr/>
                    <a:lstStyle/>
                    <a:p>
                      <a:pPr>
                        <a:lnSpc>
                          <a:spcPct val="115000"/>
                        </a:lnSpc>
                        <a:spcAft>
                          <a:spcPts val="0"/>
                        </a:spcAft>
                      </a:pPr>
                      <a:r>
                        <a:rPr lang="en-IN" sz="1200" dirty="0" smtClean="0">
                          <a:effectLst/>
                        </a:rPr>
                        <a:t>User Management</a:t>
                      </a:r>
                      <a:endParaRPr lang="en-IN" sz="1200" dirty="0">
                        <a:effectLst/>
                        <a:latin typeface="Calibri" panose="020F0502020204030204" pitchFamily="34" charset="0"/>
                        <a:ea typeface="Calibri" panose="020F0502020204030204" pitchFamily="34" charset="0"/>
                        <a:cs typeface="Mangal"/>
                      </a:endParaRPr>
                    </a:p>
                  </a:txBody>
                  <a:tcPr marL="68580" marR="68580" marT="0" marB="0">
                    <a:solidFill>
                      <a:srgbClr val="FFC000"/>
                    </a:solidFill>
                  </a:tcPr>
                </a:tc>
                <a:extLst>
                  <a:ext uri="{0D108BD9-81ED-4DB2-BD59-A6C34878D82A}">
                    <a16:rowId xmlns:a16="http://schemas.microsoft.com/office/drawing/2014/main" val="413498378"/>
                  </a:ext>
                </a:extLst>
              </a:tr>
              <a:tr h="251085">
                <a:tc>
                  <a:txBody>
                    <a:bodyPr/>
                    <a:lstStyle/>
                    <a:p>
                      <a:pPr>
                        <a:lnSpc>
                          <a:spcPct val="115000"/>
                        </a:lnSpc>
                        <a:spcAft>
                          <a:spcPts val="0"/>
                        </a:spcAft>
                      </a:pPr>
                      <a:r>
                        <a:rPr lang="en-IN" sz="1200" dirty="0" smtClean="0">
                          <a:effectLst/>
                        </a:rPr>
                        <a:t>User</a:t>
                      </a:r>
                      <a:r>
                        <a:rPr lang="en-IN" sz="1200" baseline="0" dirty="0" smtClean="0">
                          <a:effectLst/>
                        </a:rPr>
                        <a:t> Permissions</a:t>
                      </a:r>
                      <a:r>
                        <a:rPr lang="en-IN" sz="1200" dirty="0" smtClean="0">
                          <a:effectLst/>
                        </a:rPr>
                        <a:t> </a:t>
                      </a:r>
                      <a:endParaRPr lang="en-IN" sz="12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2076433041"/>
                  </a:ext>
                </a:extLst>
              </a:tr>
              <a:tr h="251085">
                <a:tc>
                  <a:txBody>
                    <a:bodyPr/>
                    <a:lstStyle/>
                    <a:p>
                      <a:pPr>
                        <a:lnSpc>
                          <a:spcPct val="115000"/>
                        </a:lnSpc>
                        <a:spcAft>
                          <a:spcPts val="0"/>
                        </a:spcAft>
                      </a:pPr>
                      <a:r>
                        <a:rPr lang="en-IN" sz="1200" dirty="0" smtClean="0">
                          <a:effectLst/>
                          <a:latin typeface="+mn-lt"/>
                          <a:ea typeface="+mn-ea"/>
                          <a:cs typeface="+mn-cs"/>
                        </a:rPr>
                        <a:t>Manage</a:t>
                      </a:r>
                      <a:r>
                        <a:rPr lang="en-IN" sz="1200" baseline="0" dirty="0" smtClean="0">
                          <a:effectLst/>
                          <a:latin typeface="+mn-lt"/>
                          <a:ea typeface="+mn-ea"/>
                          <a:cs typeface="+mn-cs"/>
                        </a:rPr>
                        <a:t> Users</a:t>
                      </a:r>
                      <a:endParaRPr lang="en-IN" sz="12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1768766149"/>
                  </a:ext>
                </a:extLst>
              </a:tr>
              <a:tr h="251085">
                <a:tc>
                  <a:txBody>
                    <a:bodyPr/>
                    <a:lstStyle/>
                    <a:p>
                      <a:pPr>
                        <a:lnSpc>
                          <a:spcPct val="115000"/>
                        </a:lnSpc>
                        <a:spcAft>
                          <a:spcPts val="0"/>
                        </a:spcAft>
                      </a:pPr>
                      <a:r>
                        <a:rPr lang="en-IN" sz="1200" dirty="0" smtClean="0">
                          <a:effectLst/>
                        </a:rPr>
                        <a:t>Manage Roles</a:t>
                      </a:r>
                      <a:endParaRPr lang="en-IN" sz="12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1565041014"/>
                  </a:ext>
                </a:extLst>
              </a:tr>
              <a:tr h="251085">
                <a:tc>
                  <a:txBody>
                    <a:bodyPr/>
                    <a:lstStyle/>
                    <a:p>
                      <a:pPr>
                        <a:lnSpc>
                          <a:spcPct val="115000"/>
                        </a:lnSpc>
                        <a:spcAft>
                          <a:spcPts val="0"/>
                        </a:spcAft>
                      </a:pPr>
                      <a:r>
                        <a:rPr lang="en-IN" sz="1200" dirty="0" smtClean="0">
                          <a:effectLst/>
                        </a:rPr>
                        <a:t>Create</a:t>
                      </a:r>
                      <a:r>
                        <a:rPr lang="en-IN" sz="1200" baseline="0" dirty="0" smtClean="0">
                          <a:effectLst/>
                        </a:rPr>
                        <a:t> Users/ Edit Users</a:t>
                      </a:r>
                      <a:endParaRPr lang="en-IN" sz="12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3705204351"/>
                  </a:ext>
                </a:extLst>
              </a:tr>
              <a:tr h="251085">
                <a:tc>
                  <a:txBody>
                    <a:bodyPr/>
                    <a:lstStyle/>
                    <a:p>
                      <a:pPr>
                        <a:lnSpc>
                          <a:spcPct val="115000"/>
                        </a:lnSpc>
                        <a:spcAft>
                          <a:spcPts val="0"/>
                        </a:spcAft>
                      </a:pPr>
                      <a:r>
                        <a:rPr lang="en-IN" sz="1200" dirty="0" smtClean="0">
                          <a:effectLst/>
                          <a:latin typeface="+mn-lt"/>
                          <a:ea typeface="+mn-ea"/>
                          <a:cs typeface="+mn-cs"/>
                        </a:rPr>
                        <a:t>Create</a:t>
                      </a:r>
                      <a:r>
                        <a:rPr lang="en-IN" sz="1200" baseline="0" dirty="0" smtClean="0">
                          <a:effectLst/>
                          <a:latin typeface="+mn-lt"/>
                          <a:ea typeface="+mn-ea"/>
                          <a:cs typeface="+mn-cs"/>
                        </a:rPr>
                        <a:t> Roles/ Edit Roles</a:t>
                      </a:r>
                      <a:endParaRPr lang="en-IN" sz="12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2402849088"/>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86" y="152401"/>
            <a:ext cx="845223" cy="685545"/>
          </a:xfrm>
          <a:prstGeom prst="rect">
            <a:avLst/>
          </a:prstGeom>
          <a:effectLst/>
        </p:spPr>
      </p:pic>
    </p:spTree>
    <p:extLst>
      <p:ext uri="{BB962C8B-B14F-4D97-AF65-F5344CB8AC3E}">
        <p14:creationId xmlns:p14="http://schemas.microsoft.com/office/powerpoint/2010/main" val="226037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IN"/>
          </a:p>
        </p:txBody>
      </p:sp>
      <p:sp>
        <p:nvSpPr>
          <p:cNvPr id="2" name="Title 1"/>
          <p:cNvSpPr>
            <a:spLocks noGrp="1"/>
          </p:cNvSpPr>
          <p:nvPr>
            <p:ph type="title"/>
          </p:nvPr>
        </p:nvSpPr>
        <p:spPr>
          <a:xfrm>
            <a:off x="1027044" y="380827"/>
            <a:ext cx="10326756" cy="731767"/>
          </a:xfrm>
        </p:spPr>
        <p:txBody>
          <a:bodyPr>
            <a:normAutofit fontScale="90000"/>
          </a:bodyPr>
          <a:lstStyle/>
          <a:p>
            <a:r>
              <a:rPr lang="en-US" sz="2700" b="1" dirty="0" smtClean="0">
                <a:solidFill>
                  <a:srgbClr val="FF0000"/>
                </a:solidFill>
                <a:latin typeface="Arial" panose="020B0604020202020204" pitchFamily="34" charset="0"/>
                <a:cs typeface="Arial" panose="020B0604020202020204" pitchFamily="34" charset="0"/>
              </a:rPr>
              <a:t>Login into WIMS (Water Information Management System)</a:t>
            </a:r>
            <a:r>
              <a:rPr lang="en-IN" sz="1800" b="1" u="sng" dirty="0" smtClean="0"/>
              <a:t/>
            </a:r>
            <a:br>
              <a:rPr lang="en-IN" sz="1800" b="1" u="sng" dirty="0" smtClean="0"/>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Enter Login, Password  </a:t>
            </a:r>
            <a:r>
              <a:rPr lang="en-US" sz="1800" dirty="0">
                <a:latin typeface="Arial" panose="020B0604020202020204" pitchFamily="34" charset="0"/>
                <a:cs typeface="Arial" panose="020B0604020202020204" pitchFamily="34" charset="0"/>
              </a:rPr>
              <a:t>&amp; Captcha details based on the User Agency. </a:t>
            </a:r>
            <a:r>
              <a:rPr lang="en-US" sz="1800" dirty="0" smtClean="0">
                <a:latin typeface="Arial" panose="020B0604020202020204" pitchFamily="34" charset="0"/>
                <a:cs typeface="Arial" panose="020B0604020202020204" pitchFamily="34" charset="0"/>
              </a:rPr>
              <a:t>Click </a:t>
            </a:r>
            <a:r>
              <a:rPr lang="en-US" sz="1800" dirty="0">
                <a:latin typeface="Arial" panose="020B0604020202020204" pitchFamily="34" charset="0"/>
                <a:cs typeface="Arial" panose="020B0604020202020204" pitchFamily="34" charset="0"/>
              </a:rPr>
              <a:t>on Login </a:t>
            </a:r>
            <a:r>
              <a:rPr lang="en-US" sz="1800" dirty="0" smtClean="0">
                <a:latin typeface="Arial" panose="020B0604020202020204" pitchFamily="34" charset="0"/>
                <a:cs typeface="Arial" panose="020B0604020202020204" pitchFamily="34" charset="0"/>
              </a:rPr>
              <a:t>button</a:t>
            </a:r>
            <a:endParaRPr lang="en-IN" sz="180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604434" y="1392702"/>
            <a:ext cx="10983132" cy="5064369"/>
          </a:xfrm>
          <a:prstGeom prst="rect">
            <a:avLst/>
          </a:prstGeom>
        </p:spPr>
      </p:pic>
      <p:pic>
        <p:nvPicPr>
          <p:cNvPr id="4"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9844" y="380827"/>
            <a:ext cx="547720" cy="7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21" y="258630"/>
            <a:ext cx="845223" cy="685545"/>
          </a:xfrm>
          <a:prstGeom prst="rect">
            <a:avLst/>
          </a:prstGeom>
          <a:effectLst/>
        </p:spPr>
      </p:pic>
    </p:spTree>
    <p:extLst>
      <p:ext uri="{BB962C8B-B14F-4D97-AF65-F5344CB8AC3E}">
        <p14:creationId xmlns:p14="http://schemas.microsoft.com/office/powerpoint/2010/main" val="14867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6292" y="360217"/>
            <a:ext cx="9656342" cy="1754326"/>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Home </a:t>
            </a:r>
            <a:r>
              <a:rPr lang="en-GB" dirty="0">
                <a:latin typeface="Arial" panose="020B0604020202020204" pitchFamily="34" charset="0"/>
                <a:cs typeface="Arial" panose="020B0604020202020204" pitchFamily="34" charset="0"/>
              </a:rPr>
              <a:t>page of WIMS will be displayed on screen after login into WIMS application</a:t>
            </a:r>
            <a:r>
              <a:rPr lang="en-GB"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User once done with the work can logout the session using the </a:t>
            </a:r>
            <a:r>
              <a:rPr lang="en-US" i="1" u="sng" dirty="0">
                <a:latin typeface="Arial" panose="020B0604020202020204" pitchFamily="34" charset="0"/>
                <a:cs typeface="Arial" panose="020B0604020202020204" pitchFamily="34" charset="0"/>
              </a:rPr>
              <a:t>Logout Icon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the right top corner. </a:t>
            </a:r>
            <a:r>
              <a:rPr lang="en-US" i="1" u="sng" dirty="0">
                <a:latin typeface="Arial" panose="020B0604020202020204" pitchFamily="34" charset="0"/>
                <a:cs typeface="Arial" panose="020B0604020202020204" pitchFamily="34" charset="0"/>
              </a:rPr>
              <a:t>Home Icon</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to navigate back to the main page from sub modules page</a:t>
            </a:r>
            <a:endParaRPr lang="en-GB" dirty="0" smtClean="0">
              <a:latin typeface="Arial" panose="020B0604020202020204" pitchFamily="34" charset="0"/>
              <a:cs typeface="Arial" panose="020B0604020202020204" pitchFamily="34" charset="0"/>
            </a:endParaRPr>
          </a:p>
          <a:p>
            <a:endParaRPr lang="en-GB" dirty="0"/>
          </a:p>
          <a:p>
            <a:endParaRPr lang="en-GB" dirty="0" smtClean="0"/>
          </a:p>
          <a:p>
            <a:endParaRPr lang="en-GB" dirty="0"/>
          </a:p>
        </p:txBody>
      </p:sp>
      <p:pic>
        <p:nvPicPr>
          <p:cNvPr id="6" name="Picture 5"/>
          <p:cNvPicPr/>
          <p:nvPr/>
        </p:nvPicPr>
        <p:blipFill>
          <a:blip r:embed="rId2"/>
          <a:stretch>
            <a:fillRect/>
          </a:stretch>
        </p:blipFill>
        <p:spPr>
          <a:xfrm>
            <a:off x="866292" y="1486659"/>
            <a:ext cx="10253264" cy="5015741"/>
          </a:xfrm>
          <a:prstGeom prst="rect">
            <a:avLst/>
          </a:prstGeom>
        </p:spPr>
      </p:pic>
      <p:pic>
        <p:nvPicPr>
          <p:cNvPr id="4" name="Picture 3" descr="IndianEmbl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9556" y="57122"/>
            <a:ext cx="388307" cy="6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32" y="240920"/>
            <a:ext cx="727860" cy="590354"/>
          </a:xfrm>
          <a:prstGeom prst="rect">
            <a:avLst/>
          </a:prstGeom>
          <a:effectLst/>
        </p:spPr>
      </p:pic>
    </p:spTree>
    <p:extLst>
      <p:ext uri="{BB962C8B-B14F-4D97-AF65-F5344CB8AC3E}">
        <p14:creationId xmlns:p14="http://schemas.microsoft.com/office/powerpoint/2010/main" val="1039714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Bring your presentations to life with 3DTF16411177 (3).potx" id="{9E27ADA6-EA10-4822-B3C1-6E8D86D7E392}" vid="{8B3BFCA4-8458-4DFE-B504-FC98F0D59E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1033</Words>
  <Application>Microsoft Office PowerPoint</Application>
  <PresentationFormat>Widescreen</PresentationFormat>
  <Paragraphs>69</Paragraphs>
  <Slides>32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Arial Black</vt:lpstr>
      <vt:lpstr>Bahnschrift SemiCondensed</vt:lpstr>
      <vt:lpstr>Calibri</vt:lpstr>
      <vt:lpstr>Century Gothic</vt:lpstr>
      <vt:lpstr>Helvetica</vt:lpstr>
      <vt:lpstr>Mangal</vt:lpstr>
      <vt:lpstr>Segoe UI</vt:lpstr>
      <vt:lpstr>Segoe UI Light</vt:lpstr>
      <vt:lpstr>Tahoma</vt:lpstr>
      <vt:lpstr>Times New Roman</vt:lpstr>
      <vt:lpstr>Get Started with 3D</vt:lpstr>
      <vt:lpstr>PowerPoint Presentation</vt:lpstr>
      <vt:lpstr>                  On Webinar Online WIMS Training Session      (Surface Water and Ground Water)</vt:lpstr>
      <vt:lpstr>PowerPoint Presentation</vt:lpstr>
      <vt:lpstr>Welcome Note &amp; WIMS Project Objective</vt:lpstr>
      <vt:lpstr>WIMS URL    WIMS Application URL-  tamcnhp.com/wims/   Or use URL - https://www.indiawris.gov.in    </vt:lpstr>
      <vt:lpstr>                                               User Management in WIMS </vt:lpstr>
      <vt:lpstr>PowerPoint Presentation</vt:lpstr>
      <vt:lpstr>Login into WIMS (Water Information Management System)  Enter Login, Password  &amp; Captcha details based on the User Agency. Click on Login button</vt:lpstr>
      <vt:lpstr>PowerPoint Presentation</vt:lpstr>
      <vt:lpstr>PowerPoint Presentation</vt:lpstr>
      <vt:lpstr>PowerPoint Presentation</vt:lpstr>
      <vt:lpstr>PowerPoint Presentation</vt:lpstr>
      <vt:lpstr>Click on “User Management “Navigator button. User Management icon is displayed on screen</vt:lpstr>
      <vt:lpstr>Users: Click on “Users” button on User Management page. All the existing users are listed on screen. </vt:lpstr>
      <vt:lpstr>Roles : Click on roles button on User Management page. All the existing roles are listed on screen.  </vt:lpstr>
      <vt:lpstr>Create User: Click on Create User button.  New User Creation Page is opened on screen.</vt:lpstr>
      <vt:lpstr>- Enter all the mandatory fields Login id , Password , Confirm password , Name, Email. Phone and Designation. -Add Agency &amp; Permission: Select the agency , state/regional office, circle office/district, divisional office/tehsil, sub divisional office/block, section office/village and permission(Data Entry, Data Incharge, No Edit) to the user at the time of new user creation</vt:lpstr>
      <vt:lpstr>- Click on “Save “button to add the agency. Agency will be successfully added to particular user</vt:lpstr>
      <vt:lpstr>- Assigned Roles :Select the user role  from available roles list and assign role to the user.  - Click on “Save” button. User will be created based on agency permission and assigned role.”     New User is created successfully “ is displayed on Screen. -Clear: If you want to clear the fields data, use clear button to clear all the details</vt:lpstr>
      <vt:lpstr>Search User  By Login Id/ Name : You can search the user by Login Id or Name.  For Example- Enter the Login Id   under login Id Column. WIMS application will automatically search out the user  login id</vt:lpstr>
      <vt:lpstr>Search User  By Name: You can search the user by name. Enter the name under name Column. WIMS application will automatically search out the user name </vt:lpstr>
      <vt:lpstr>  Edit Existing Users: Search by user id or name. User will be listed on user management page. Click on edit  button. User’s  Information page is open in edit mode. Admin can edits the user ‘s details or change the password from this screen  </vt:lpstr>
      <vt:lpstr>After clicking on “Save” button. User ‘s details are saved/updated successfully and popup message is displayed “ user saved successfully “ on screen. Application allows user to return on users list page on screen</vt:lpstr>
      <vt:lpstr>Create Role : Click on Create Role button.  New Role Creation Page is opened on screen.</vt:lpstr>
      <vt:lpstr>Enter Role Name in respective field on Role Creation Page</vt:lpstr>
      <vt:lpstr> Select Modules: Select the modules on which you want to give the access.  Select Users: Select the user from “Available list” and add that user in Assigned Users list.    </vt:lpstr>
      <vt:lpstr> Click on “ Save” button. Popup message “ New Role is created successfully” is displayed on screen</vt:lpstr>
      <vt:lpstr>Search Role by Name: Enter the Role Name in Name column. User’s Role is listed on roles page</vt:lpstr>
      <vt:lpstr>Edit Existing Roles: Click on edit icon  for editing or updating any user’s Group details of Role. User can either search or view listed  user role’s. Click the Edit button  for editing any user role.</vt:lpstr>
      <vt:lpstr>User can edit the role’s details and click on Save button to update role information. Popup message is displayed as “Role Saved Successfully” and application returns to Roles list page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2019-10-10T06:09:05Z</dcterms:created>
  <dcterms:modified xsi:type="dcterms:W3CDTF">2020-08-13T04:11:06Z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dduffy@microsoft.com</vt:lpwstr>
  </property>
  <property fmtid="{D5CDD505-2E9C-101B-9397-08002B2CF9AE}" pid="5" name="MSIP_Label_f42aa342-8706-4288-bd11-ebb85995028c_SetDate">
    <vt:lpwstr>2019-01-09T22:41:38.8954231Z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